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8" r:id="rId6"/>
    <p:sldId id="261" r:id="rId7"/>
    <p:sldId id="262" r:id="rId8"/>
    <p:sldId id="263" r:id="rId9"/>
    <p:sldId id="264" r:id="rId10"/>
    <p:sldId id="265" r:id="rId11"/>
    <p:sldId id="266" r:id="rId12"/>
    <p:sldId id="267" r:id="rId13"/>
    <p:sldId id="269" r:id="rId14"/>
    <p:sldId id="27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8000"/>
    <a:srgbClr val="FF3300"/>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varScale="1">
        <p:scale>
          <a:sx n="88" d="100"/>
          <a:sy n="88" d="100"/>
        </p:scale>
        <p:origin x="885"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F4F93DD-6936-7389-7586-30DFA8D28E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AD4C69-CFFF-559C-1F47-0F7A5CCEC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E40F7F-A253-1B28-2C87-A2C377C44122}"/>
              </a:ext>
            </a:extLst>
          </p:cNvPr>
          <p:cNvSpPr>
            <a:spLocks noGrp="1" noChangeArrowheads="1"/>
          </p:cNvSpPr>
          <p:nvPr>
            <p:ph type="sldNum" sz="quarter" idx="12"/>
          </p:nvPr>
        </p:nvSpPr>
        <p:spPr>
          <a:ln/>
        </p:spPr>
        <p:txBody>
          <a:bodyPr/>
          <a:lstStyle>
            <a:lvl1pPr>
              <a:defRPr/>
            </a:lvl1pPr>
          </a:lstStyle>
          <a:p>
            <a:fld id="{4177A326-BB09-4392-A5FA-9E484C973E74}" type="slidenum">
              <a:rPr lang="en-US" altLang="en-US"/>
              <a:pPr/>
              <a:t>‹#›</a:t>
            </a:fld>
            <a:endParaRPr lang="en-US" altLang="en-US"/>
          </a:p>
        </p:txBody>
      </p:sp>
    </p:spTree>
    <p:extLst>
      <p:ext uri="{BB962C8B-B14F-4D97-AF65-F5344CB8AC3E}">
        <p14:creationId xmlns:p14="http://schemas.microsoft.com/office/powerpoint/2010/main" val="31032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0B06FF-6A10-B748-93E6-E7AE768B3A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000B8D-4658-F1B2-BE9B-658C73DD43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A16BFF-C835-FA3A-13C3-50F544EDD652}"/>
              </a:ext>
            </a:extLst>
          </p:cNvPr>
          <p:cNvSpPr>
            <a:spLocks noGrp="1" noChangeArrowheads="1"/>
          </p:cNvSpPr>
          <p:nvPr>
            <p:ph type="sldNum" sz="quarter" idx="12"/>
          </p:nvPr>
        </p:nvSpPr>
        <p:spPr>
          <a:ln/>
        </p:spPr>
        <p:txBody>
          <a:bodyPr/>
          <a:lstStyle>
            <a:lvl1pPr>
              <a:defRPr/>
            </a:lvl1pPr>
          </a:lstStyle>
          <a:p>
            <a:fld id="{2FA55A58-7711-45BE-9DDC-69D14052EFD8}" type="slidenum">
              <a:rPr lang="en-US" altLang="en-US"/>
              <a:pPr/>
              <a:t>‹#›</a:t>
            </a:fld>
            <a:endParaRPr lang="en-US" altLang="en-US"/>
          </a:p>
        </p:txBody>
      </p:sp>
    </p:spTree>
    <p:extLst>
      <p:ext uri="{BB962C8B-B14F-4D97-AF65-F5344CB8AC3E}">
        <p14:creationId xmlns:p14="http://schemas.microsoft.com/office/powerpoint/2010/main" val="362680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817A1A-7BAB-D3F0-9C27-9B05AF909E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035C70-4110-0D91-C24A-AA91648AE5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1E0929-A6DE-6BE2-9B1E-92308C03C67A}"/>
              </a:ext>
            </a:extLst>
          </p:cNvPr>
          <p:cNvSpPr>
            <a:spLocks noGrp="1" noChangeArrowheads="1"/>
          </p:cNvSpPr>
          <p:nvPr>
            <p:ph type="sldNum" sz="quarter" idx="12"/>
          </p:nvPr>
        </p:nvSpPr>
        <p:spPr>
          <a:ln/>
        </p:spPr>
        <p:txBody>
          <a:bodyPr/>
          <a:lstStyle>
            <a:lvl1pPr>
              <a:defRPr/>
            </a:lvl1pPr>
          </a:lstStyle>
          <a:p>
            <a:fld id="{6BC0AE38-B6B8-45BC-9268-0ED2FF91E112}" type="slidenum">
              <a:rPr lang="en-US" altLang="en-US"/>
              <a:pPr/>
              <a:t>‹#›</a:t>
            </a:fld>
            <a:endParaRPr lang="en-US" altLang="en-US"/>
          </a:p>
        </p:txBody>
      </p:sp>
    </p:spTree>
    <p:extLst>
      <p:ext uri="{BB962C8B-B14F-4D97-AF65-F5344CB8AC3E}">
        <p14:creationId xmlns:p14="http://schemas.microsoft.com/office/powerpoint/2010/main" val="178586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07DAC8-DF1A-2290-E78C-D02211D567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39CF2C-F7D9-2408-7C3F-CBFC2AC478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74AA5F-A907-87A9-E8C8-8273542F3E07}"/>
              </a:ext>
            </a:extLst>
          </p:cNvPr>
          <p:cNvSpPr>
            <a:spLocks noGrp="1" noChangeArrowheads="1"/>
          </p:cNvSpPr>
          <p:nvPr>
            <p:ph type="sldNum" sz="quarter" idx="12"/>
          </p:nvPr>
        </p:nvSpPr>
        <p:spPr>
          <a:ln/>
        </p:spPr>
        <p:txBody>
          <a:bodyPr/>
          <a:lstStyle>
            <a:lvl1pPr>
              <a:defRPr/>
            </a:lvl1pPr>
          </a:lstStyle>
          <a:p>
            <a:fld id="{F38D3EC4-F33E-462F-AA3E-E51B6080135E}" type="slidenum">
              <a:rPr lang="en-US" altLang="en-US"/>
              <a:pPr/>
              <a:t>‹#›</a:t>
            </a:fld>
            <a:endParaRPr lang="en-US" altLang="en-US"/>
          </a:p>
        </p:txBody>
      </p:sp>
    </p:spTree>
    <p:extLst>
      <p:ext uri="{BB962C8B-B14F-4D97-AF65-F5344CB8AC3E}">
        <p14:creationId xmlns:p14="http://schemas.microsoft.com/office/powerpoint/2010/main" val="91833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DAF526-BC02-87C8-71BF-1C9B092155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B2CB1F-649B-D4B1-3FEE-29000F9998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2DA078-3A55-AD11-957D-3DAF3ECDCD8E}"/>
              </a:ext>
            </a:extLst>
          </p:cNvPr>
          <p:cNvSpPr>
            <a:spLocks noGrp="1" noChangeArrowheads="1"/>
          </p:cNvSpPr>
          <p:nvPr>
            <p:ph type="sldNum" sz="quarter" idx="12"/>
          </p:nvPr>
        </p:nvSpPr>
        <p:spPr>
          <a:ln/>
        </p:spPr>
        <p:txBody>
          <a:bodyPr/>
          <a:lstStyle>
            <a:lvl1pPr>
              <a:defRPr/>
            </a:lvl1pPr>
          </a:lstStyle>
          <a:p>
            <a:fld id="{94C1639E-36B7-4DDF-848E-FB63744A2721}" type="slidenum">
              <a:rPr lang="en-US" altLang="en-US"/>
              <a:pPr/>
              <a:t>‹#›</a:t>
            </a:fld>
            <a:endParaRPr lang="en-US" altLang="en-US"/>
          </a:p>
        </p:txBody>
      </p:sp>
    </p:spTree>
    <p:extLst>
      <p:ext uri="{BB962C8B-B14F-4D97-AF65-F5344CB8AC3E}">
        <p14:creationId xmlns:p14="http://schemas.microsoft.com/office/powerpoint/2010/main" val="203396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43E9BF-505D-2AB9-37F7-25CB9C82AE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D3B8F8-C2E4-B4F3-9B37-548E19344B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124D20-648B-8725-A599-4F31DAAE7973}"/>
              </a:ext>
            </a:extLst>
          </p:cNvPr>
          <p:cNvSpPr>
            <a:spLocks noGrp="1" noChangeArrowheads="1"/>
          </p:cNvSpPr>
          <p:nvPr>
            <p:ph type="sldNum" sz="quarter" idx="12"/>
          </p:nvPr>
        </p:nvSpPr>
        <p:spPr>
          <a:ln/>
        </p:spPr>
        <p:txBody>
          <a:bodyPr/>
          <a:lstStyle>
            <a:lvl1pPr>
              <a:defRPr/>
            </a:lvl1pPr>
          </a:lstStyle>
          <a:p>
            <a:fld id="{F1DA7FD8-9A7F-4497-868E-9BCF2DE00FFF}" type="slidenum">
              <a:rPr lang="en-US" altLang="en-US"/>
              <a:pPr/>
              <a:t>‹#›</a:t>
            </a:fld>
            <a:endParaRPr lang="en-US" altLang="en-US"/>
          </a:p>
        </p:txBody>
      </p:sp>
    </p:spTree>
    <p:extLst>
      <p:ext uri="{BB962C8B-B14F-4D97-AF65-F5344CB8AC3E}">
        <p14:creationId xmlns:p14="http://schemas.microsoft.com/office/powerpoint/2010/main" val="331679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21E1AE-765D-6DAD-CD16-5818BDE3DA2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E6C7D40-D42B-6DAC-1A26-7FE26B8221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884C165-4E35-1F36-02AC-E54F196207AD}"/>
              </a:ext>
            </a:extLst>
          </p:cNvPr>
          <p:cNvSpPr>
            <a:spLocks noGrp="1" noChangeArrowheads="1"/>
          </p:cNvSpPr>
          <p:nvPr>
            <p:ph type="sldNum" sz="quarter" idx="12"/>
          </p:nvPr>
        </p:nvSpPr>
        <p:spPr>
          <a:ln/>
        </p:spPr>
        <p:txBody>
          <a:bodyPr/>
          <a:lstStyle>
            <a:lvl1pPr>
              <a:defRPr/>
            </a:lvl1pPr>
          </a:lstStyle>
          <a:p>
            <a:fld id="{585B7BE2-7969-4ABA-A948-9CB9D078E41A}" type="slidenum">
              <a:rPr lang="en-US" altLang="en-US"/>
              <a:pPr/>
              <a:t>‹#›</a:t>
            </a:fld>
            <a:endParaRPr lang="en-US" altLang="en-US"/>
          </a:p>
        </p:txBody>
      </p:sp>
    </p:spTree>
    <p:extLst>
      <p:ext uri="{BB962C8B-B14F-4D97-AF65-F5344CB8AC3E}">
        <p14:creationId xmlns:p14="http://schemas.microsoft.com/office/powerpoint/2010/main" val="332192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C9E00B-6E7C-D1A4-8CDE-2553ACD5CA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D5C547-0151-4FFC-4CEE-31DC079349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11C866C-2121-DB14-F9DD-366B0F708C36}"/>
              </a:ext>
            </a:extLst>
          </p:cNvPr>
          <p:cNvSpPr>
            <a:spLocks noGrp="1" noChangeArrowheads="1"/>
          </p:cNvSpPr>
          <p:nvPr>
            <p:ph type="sldNum" sz="quarter" idx="12"/>
          </p:nvPr>
        </p:nvSpPr>
        <p:spPr>
          <a:ln/>
        </p:spPr>
        <p:txBody>
          <a:bodyPr/>
          <a:lstStyle>
            <a:lvl1pPr>
              <a:defRPr/>
            </a:lvl1pPr>
          </a:lstStyle>
          <a:p>
            <a:fld id="{1FFFCE4F-BC84-40EB-8038-4B6213099123}" type="slidenum">
              <a:rPr lang="en-US" altLang="en-US"/>
              <a:pPr/>
              <a:t>‹#›</a:t>
            </a:fld>
            <a:endParaRPr lang="en-US" altLang="en-US"/>
          </a:p>
        </p:txBody>
      </p:sp>
    </p:spTree>
    <p:extLst>
      <p:ext uri="{BB962C8B-B14F-4D97-AF65-F5344CB8AC3E}">
        <p14:creationId xmlns:p14="http://schemas.microsoft.com/office/powerpoint/2010/main" val="362053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C76327-1FE1-B147-D8C8-BACEE612F0C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A10D034-5275-9DD5-7310-419AB3DCEE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E5E4E99-D757-C9A7-3625-AAE45DCA6EAD}"/>
              </a:ext>
            </a:extLst>
          </p:cNvPr>
          <p:cNvSpPr>
            <a:spLocks noGrp="1" noChangeArrowheads="1"/>
          </p:cNvSpPr>
          <p:nvPr>
            <p:ph type="sldNum" sz="quarter" idx="12"/>
          </p:nvPr>
        </p:nvSpPr>
        <p:spPr>
          <a:ln/>
        </p:spPr>
        <p:txBody>
          <a:bodyPr/>
          <a:lstStyle>
            <a:lvl1pPr>
              <a:defRPr/>
            </a:lvl1pPr>
          </a:lstStyle>
          <a:p>
            <a:fld id="{71C7FECC-6436-4D9E-B59F-7287907894CC}" type="slidenum">
              <a:rPr lang="en-US" altLang="en-US"/>
              <a:pPr/>
              <a:t>‹#›</a:t>
            </a:fld>
            <a:endParaRPr lang="en-US" altLang="en-US"/>
          </a:p>
        </p:txBody>
      </p:sp>
    </p:spTree>
    <p:extLst>
      <p:ext uri="{BB962C8B-B14F-4D97-AF65-F5344CB8AC3E}">
        <p14:creationId xmlns:p14="http://schemas.microsoft.com/office/powerpoint/2010/main" val="1664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567531-38E1-36F8-BF34-E9374F807D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5CF52D-EDB8-A76A-5504-5F96983F30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260601-910F-6838-9EF4-B98348E4ACCA}"/>
              </a:ext>
            </a:extLst>
          </p:cNvPr>
          <p:cNvSpPr>
            <a:spLocks noGrp="1" noChangeArrowheads="1"/>
          </p:cNvSpPr>
          <p:nvPr>
            <p:ph type="sldNum" sz="quarter" idx="12"/>
          </p:nvPr>
        </p:nvSpPr>
        <p:spPr>
          <a:ln/>
        </p:spPr>
        <p:txBody>
          <a:bodyPr/>
          <a:lstStyle>
            <a:lvl1pPr>
              <a:defRPr/>
            </a:lvl1pPr>
          </a:lstStyle>
          <a:p>
            <a:fld id="{B2620656-87C5-4299-B0A7-B52C2DEF200A}" type="slidenum">
              <a:rPr lang="en-US" altLang="en-US"/>
              <a:pPr/>
              <a:t>‹#›</a:t>
            </a:fld>
            <a:endParaRPr lang="en-US" altLang="en-US"/>
          </a:p>
        </p:txBody>
      </p:sp>
    </p:spTree>
    <p:extLst>
      <p:ext uri="{BB962C8B-B14F-4D97-AF65-F5344CB8AC3E}">
        <p14:creationId xmlns:p14="http://schemas.microsoft.com/office/powerpoint/2010/main" val="19705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7760EDB-7B92-2330-5968-6AB97FCDFD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FF4CF9-E3E6-8036-4D31-10C2C619FC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C05103-F49E-9450-D756-52B767FF4ABA}"/>
              </a:ext>
            </a:extLst>
          </p:cNvPr>
          <p:cNvSpPr>
            <a:spLocks noGrp="1" noChangeArrowheads="1"/>
          </p:cNvSpPr>
          <p:nvPr>
            <p:ph type="sldNum" sz="quarter" idx="12"/>
          </p:nvPr>
        </p:nvSpPr>
        <p:spPr>
          <a:ln/>
        </p:spPr>
        <p:txBody>
          <a:bodyPr/>
          <a:lstStyle>
            <a:lvl1pPr>
              <a:defRPr/>
            </a:lvl1pPr>
          </a:lstStyle>
          <a:p>
            <a:fld id="{088EF5A6-26EF-4D30-8032-49687C2A56EF}" type="slidenum">
              <a:rPr lang="en-US" altLang="en-US"/>
              <a:pPr/>
              <a:t>‹#›</a:t>
            </a:fld>
            <a:endParaRPr lang="en-US" altLang="en-US"/>
          </a:p>
        </p:txBody>
      </p:sp>
    </p:spTree>
    <p:extLst>
      <p:ext uri="{BB962C8B-B14F-4D97-AF65-F5344CB8AC3E}">
        <p14:creationId xmlns:p14="http://schemas.microsoft.com/office/powerpoint/2010/main" val="408829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60EDF59-7525-CF66-F8D7-82A130BE1D6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E05C9EA-66EC-236A-B357-1CFC21C3861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588C5E3-6335-D987-CB18-0BAD60A6646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9BF8F46-4E1F-59F9-8967-7B823B7428C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68E0C72-A8C3-6464-2233-858D24A5B90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D252265-D288-4EF3-9683-23014D6AE8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B16AB4-65F2-BC52-499D-2D02A0F2A7E0}"/>
              </a:ext>
            </a:extLst>
          </p:cNvPr>
          <p:cNvSpPr>
            <a:spLocks noGrp="1" noChangeArrowheads="1"/>
          </p:cNvSpPr>
          <p:nvPr>
            <p:ph type="ctrTitle"/>
          </p:nvPr>
        </p:nvSpPr>
        <p:spPr>
          <a:xfrm>
            <a:off x="685800" y="533400"/>
            <a:ext cx="7772400" cy="3048000"/>
          </a:xfrm>
        </p:spPr>
        <p:txBody>
          <a:bodyPr/>
          <a:lstStyle/>
          <a:p>
            <a:pPr eaLnBrk="1" hangingPunct="1"/>
            <a:r>
              <a:rPr lang="en-US" altLang="en-US" sz="4000" b="1" u="sng">
                <a:solidFill>
                  <a:srgbClr val="D60093"/>
                </a:solidFill>
                <a:latin typeface="Times New Roman" panose="02020603050405020304" pitchFamily="18" charset="0"/>
                <a:cs typeface="Times New Roman" panose="02020603050405020304" pitchFamily="18" charset="0"/>
              </a:rPr>
              <a:t>CHAPTER - 1</a:t>
            </a:r>
            <a:br>
              <a:rPr lang="en-US" altLang="en-US" sz="4000" b="1" u="sng">
                <a:solidFill>
                  <a:srgbClr val="0000FF"/>
                </a:solidFill>
                <a:latin typeface="Times New Roman" panose="02020603050405020304" pitchFamily="18" charset="0"/>
                <a:cs typeface="Times New Roman" panose="02020603050405020304" pitchFamily="18" charset="0"/>
              </a:rPr>
            </a:br>
            <a:br>
              <a:rPr lang="en-US" altLang="en-US" sz="4000" b="1">
                <a:latin typeface="Times New Roman" panose="02020603050405020304" pitchFamily="18" charset="0"/>
                <a:cs typeface="Times New Roman" panose="02020603050405020304" pitchFamily="18" charset="0"/>
              </a:rPr>
            </a:br>
            <a:r>
              <a:rPr lang="en-US" altLang="en-US" sz="4000" b="1" u="sng">
                <a:solidFill>
                  <a:srgbClr val="008000"/>
                </a:solidFill>
                <a:latin typeface="Times New Roman" panose="02020603050405020304" pitchFamily="18" charset="0"/>
                <a:cs typeface="Times New Roman" panose="02020603050405020304" pitchFamily="18" charset="0"/>
              </a:rPr>
              <a:t>NUTRITION IN PLANTS</a:t>
            </a:r>
          </a:p>
        </p:txBody>
      </p:sp>
      <p:sp>
        <p:nvSpPr>
          <p:cNvPr id="2051" name="Rectangle 3">
            <a:extLst>
              <a:ext uri="{FF2B5EF4-FFF2-40B4-BE49-F238E27FC236}">
                <a16:creationId xmlns:a16="http://schemas.microsoft.com/office/drawing/2014/main" id="{E6719A9B-E7C9-77EA-CB92-254A99FF1886}"/>
              </a:ext>
            </a:extLst>
          </p:cNvPr>
          <p:cNvSpPr>
            <a:spLocks noGrp="1" noChangeArrowheads="1"/>
          </p:cNvSpPr>
          <p:nvPr>
            <p:ph type="subTitle" idx="1"/>
          </p:nvPr>
        </p:nvSpPr>
        <p:spPr>
          <a:xfrm>
            <a:off x="533400" y="3581400"/>
            <a:ext cx="8001000" cy="2362200"/>
          </a:xfrm>
        </p:spPr>
        <p:txBody>
          <a:bodyPr/>
          <a:lstStyle/>
          <a:p>
            <a:pPr algn="l" eaLnBrk="1" hangingPunct="1"/>
            <a:r>
              <a:rPr lang="en-US" altLang="en-US" sz="2400" b="1" u="sng">
                <a:solidFill>
                  <a:srgbClr val="FF3300"/>
                </a:solidFill>
                <a:latin typeface="Times New Roman" panose="02020603050405020304" pitchFamily="18" charset="0"/>
              </a:rPr>
              <a:t>CLASS</a:t>
            </a:r>
            <a:r>
              <a:rPr lang="en-US" altLang="en-US" sz="2400" b="1">
                <a:solidFill>
                  <a:srgbClr val="336600"/>
                </a:solidFill>
                <a:latin typeface="Times New Roman" panose="02020603050405020304" pitchFamily="18" charset="0"/>
              </a:rPr>
              <a:t>                             </a:t>
            </a:r>
            <a:r>
              <a:rPr lang="en-US" altLang="en-US" sz="2400" b="1">
                <a:solidFill>
                  <a:srgbClr val="0000FF"/>
                </a:solidFill>
                <a:latin typeface="Times New Roman" panose="02020603050405020304" pitchFamily="18" charset="0"/>
              </a:rPr>
              <a:t>:- VII </a:t>
            </a:r>
            <a:endParaRPr lang="en-US" altLang="en-US" sz="2400" b="1">
              <a:solidFill>
                <a:srgbClr val="336600"/>
              </a:solidFill>
              <a:latin typeface="Times New Roman" panose="02020603050405020304" pitchFamily="18" charset="0"/>
            </a:endParaRPr>
          </a:p>
          <a:p>
            <a:pPr algn="l" eaLnBrk="1" hangingPunct="1"/>
            <a:r>
              <a:rPr lang="en-US" altLang="en-US" sz="2400" b="1" u="sng">
                <a:solidFill>
                  <a:srgbClr val="FF3300"/>
                </a:solidFill>
                <a:latin typeface="Times New Roman" panose="02020603050405020304" pitchFamily="18" charset="0"/>
              </a:rPr>
              <a:t>SUBJECT</a:t>
            </a:r>
            <a:r>
              <a:rPr lang="en-US" altLang="en-US" sz="2400" b="1">
                <a:solidFill>
                  <a:srgbClr val="336600"/>
                </a:solidFill>
                <a:latin typeface="Times New Roman" panose="02020603050405020304" pitchFamily="18" charset="0"/>
              </a:rPr>
              <a:t>                        </a:t>
            </a:r>
            <a:r>
              <a:rPr lang="en-US" altLang="en-US" sz="2400" b="1">
                <a:solidFill>
                  <a:srgbClr val="0000FF"/>
                </a:solidFill>
                <a:latin typeface="Times New Roman" panose="02020603050405020304" pitchFamily="18" charset="0"/>
              </a:rPr>
              <a:t>:- 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DA1AA0AE-58F7-2E9B-10AE-301235973E28}"/>
              </a:ext>
            </a:extLst>
          </p:cNvPr>
          <p:cNvSpPr>
            <a:spLocks noGrp="1" noChangeArrowheads="1"/>
          </p:cNvSpPr>
          <p:nvPr>
            <p:ph type="ctrTitle"/>
          </p:nvPr>
        </p:nvSpPr>
        <p:spPr>
          <a:xfrm>
            <a:off x="685800" y="2130425"/>
            <a:ext cx="7772400" cy="688975"/>
          </a:xfrm>
        </p:spPr>
        <p:txBody>
          <a:bodyPr/>
          <a:lstStyle/>
          <a:p>
            <a:pPr eaLnBrk="1" hangingPunct="1"/>
            <a:endParaRPr lang="en-US" altLang="en-US" sz="4000"/>
          </a:p>
        </p:txBody>
      </p:sp>
      <p:sp>
        <p:nvSpPr>
          <p:cNvPr id="11267" name="Rectangle 5">
            <a:extLst>
              <a:ext uri="{FF2B5EF4-FFF2-40B4-BE49-F238E27FC236}">
                <a16:creationId xmlns:a16="http://schemas.microsoft.com/office/drawing/2014/main" id="{5C4180E2-FD08-BB96-A8A2-500841563CC1}"/>
              </a:ext>
            </a:extLst>
          </p:cNvPr>
          <p:cNvSpPr>
            <a:spLocks noGrp="1" noChangeArrowheads="1"/>
          </p:cNvSpPr>
          <p:nvPr>
            <p:ph type="subTitle" idx="1"/>
          </p:nvPr>
        </p:nvSpPr>
        <p:spPr>
          <a:xfrm>
            <a:off x="76200" y="228600"/>
            <a:ext cx="9067800" cy="6324600"/>
          </a:xfrm>
        </p:spPr>
        <p:txBody>
          <a:bodyPr/>
          <a:lstStyle/>
          <a:p>
            <a:pPr algn="l" eaLnBrk="1" hangingPunct="1"/>
            <a:r>
              <a:rPr lang="en-US" altLang="en-US" sz="2000" b="1">
                <a:solidFill>
                  <a:srgbClr val="FF3300"/>
                </a:solidFill>
              </a:rPr>
              <a:t>iii) </a:t>
            </a:r>
            <a:r>
              <a:rPr lang="en-US" altLang="en-US" sz="2000" b="1" u="sng">
                <a:solidFill>
                  <a:srgbClr val="FF3300"/>
                </a:solidFill>
              </a:rPr>
              <a:t>Saprotrophs :-</a:t>
            </a:r>
            <a:r>
              <a:rPr lang="en-US" altLang="en-US" sz="2000" b="1" u="sng"/>
              <a:t> </a:t>
            </a:r>
            <a:r>
              <a:rPr lang="en-US" altLang="en-US" sz="2000" b="1"/>
              <a:t> </a:t>
            </a:r>
            <a:r>
              <a:rPr lang="en-US" altLang="en-US" sz="2000" b="1">
                <a:solidFill>
                  <a:srgbClr val="0000FF"/>
                </a:solidFill>
              </a:rPr>
              <a:t>are plants which do not have chlorophyll and cannot prepare their on food. They get their food from dead and decaying organic matter. Eg :- mushroom, bread mould etc. They produce digestive juice on the dead and decaying organic matter and convert it into a solution and then absorb the nutrients from the solution.</a:t>
            </a:r>
            <a:endParaRPr lang="en-US" altLang="en-US" sz="2000" b="1" u="sng">
              <a:solidFill>
                <a:srgbClr val="0000FF"/>
              </a:solidFill>
            </a:endParaRPr>
          </a:p>
        </p:txBody>
      </p:sp>
      <p:pic>
        <p:nvPicPr>
          <p:cNvPr id="11268" name="Picture 9" descr="commonMushroom">
            <a:extLst>
              <a:ext uri="{FF2B5EF4-FFF2-40B4-BE49-F238E27FC236}">
                <a16:creationId xmlns:a16="http://schemas.microsoft.com/office/drawing/2014/main" id="{D272751E-6BA1-395D-0C0D-715B6E335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0"/>
            <a:ext cx="2590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breadMold">
            <a:extLst>
              <a:ext uri="{FF2B5EF4-FFF2-40B4-BE49-F238E27FC236}">
                <a16:creationId xmlns:a16="http://schemas.microsoft.com/office/drawing/2014/main" id="{BB4930FC-D893-A9EF-FD2A-60F1E576F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3" descr="169752">
            <a:extLst>
              <a:ext uri="{FF2B5EF4-FFF2-40B4-BE49-F238E27FC236}">
                <a16:creationId xmlns:a16="http://schemas.microsoft.com/office/drawing/2014/main" id="{2C28BBA7-C619-A79C-7ED5-F8996FF33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343400"/>
            <a:ext cx="33623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4" descr="fungiMushroom">
            <a:extLst>
              <a:ext uri="{FF2B5EF4-FFF2-40B4-BE49-F238E27FC236}">
                <a16:creationId xmlns:a16="http://schemas.microsoft.com/office/drawing/2014/main" id="{E5023609-33BF-0D87-709B-34975EC54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2362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36BF87AB-A2FA-6E75-C56A-9F0874AC3D04}"/>
              </a:ext>
            </a:extLst>
          </p:cNvPr>
          <p:cNvSpPr>
            <a:spLocks noGrp="1" noChangeArrowheads="1"/>
          </p:cNvSpPr>
          <p:nvPr>
            <p:ph type="ctrTitle"/>
          </p:nvPr>
        </p:nvSpPr>
        <p:spPr/>
        <p:txBody>
          <a:bodyPr/>
          <a:lstStyle/>
          <a:p>
            <a:pPr eaLnBrk="1" hangingPunct="1"/>
            <a:endParaRPr lang="en-US" altLang="en-US"/>
          </a:p>
        </p:txBody>
      </p:sp>
      <p:sp>
        <p:nvSpPr>
          <p:cNvPr id="12291" name="Rectangle 5">
            <a:extLst>
              <a:ext uri="{FF2B5EF4-FFF2-40B4-BE49-F238E27FC236}">
                <a16:creationId xmlns:a16="http://schemas.microsoft.com/office/drawing/2014/main" id="{972A1E60-F07C-4F35-6072-529D54E23A51}"/>
              </a:ext>
            </a:extLst>
          </p:cNvPr>
          <p:cNvSpPr>
            <a:spLocks noGrp="1" noChangeArrowheads="1"/>
          </p:cNvSpPr>
          <p:nvPr>
            <p:ph type="subTitle" idx="1"/>
          </p:nvPr>
        </p:nvSpPr>
        <p:spPr>
          <a:xfrm>
            <a:off x="228600" y="228600"/>
            <a:ext cx="8610600" cy="6400800"/>
          </a:xfrm>
        </p:spPr>
        <p:txBody>
          <a:bodyPr/>
          <a:lstStyle/>
          <a:p>
            <a:pPr algn="l" eaLnBrk="1" hangingPunct="1"/>
            <a:r>
              <a:rPr lang="en-US" altLang="en-US" sz="2000" b="1"/>
              <a:t> </a:t>
            </a:r>
            <a:r>
              <a:rPr lang="en-US" altLang="en-US" sz="2000" b="1">
                <a:solidFill>
                  <a:srgbClr val="FF3300"/>
                </a:solidFill>
              </a:rPr>
              <a:t>iv) </a:t>
            </a:r>
            <a:r>
              <a:rPr lang="en-US" altLang="en-US" sz="2000" b="1" u="sng">
                <a:solidFill>
                  <a:srgbClr val="FF3300"/>
                </a:solidFill>
              </a:rPr>
              <a:t>Symbiotic relationship :-</a:t>
            </a:r>
            <a:r>
              <a:rPr lang="en-US" altLang="en-US" sz="2000" b="1"/>
              <a:t>  </a:t>
            </a:r>
            <a:r>
              <a:rPr lang="en-US" altLang="en-US" sz="2000" b="1">
                <a:solidFill>
                  <a:srgbClr val="0000FF"/>
                </a:solidFill>
              </a:rPr>
              <a:t>Some plants live together and share shelter and nutrients. Eg :- lichens. In lichens, an alga and a fungus live together. The fungus provides shelter, water and minerals to the alga. The alga provides food to the fungus which it prepares by photosynthesis.</a:t>
            </a:r>
            <a:endParaRPr lang="en-US" altLang="en-US" sz="2000" b="1" u="sng">
              <a:solidFill>
                <a:srgbClr val="0000FF"/>
              </a:solidFill>
            </a:endParaRPr>
          </a:p>
        </p:txBody>
      </p:sp>
      <p:pic>
        <p:nvPicPr>
          <p:cNvPr id="12292" name="Picture 7" descr="BritishSoldierLichen">
            <a:extLst>
              <a:ext uri="{FF2B5EF4-FFF2-40B4-BE49-F238E27FC236}">
                <a16:creationId xmlns:a16="http://schemas.microsoft.com/office/drawing/2014/main" id="{630FCFA5-BDD8-8467-466D-1BCA5A9AD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81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lichens01">
            <a:extLst>
              <a:ext uri="{FF2B5EF4-FFF2-40B4-BE49-F238E27FC236}">
                <a16:creationId xmlns:a16="http://schemas.microsoft.com/office/drawing/2014/main" id="{96DE0ED7-8311-5BC9-0CA5-8CA00BE5D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19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3C0AB066-D695-2C53-5866-DD08B4B1A0A7}"/>
              </a:ext>
            </a:extLst>
          </p:cNvPr>
          <p:cNvSpPr>
            <a:spLocks noGrp="1" noChangeArrowheads="1"/>
          </p:cNvSpPr>
          <p:nvPr>
            <p:ph type="ctrTitle"/>
          </p:nvPr>
        </p:nvSpPr>
        <p:spPr>
          <a:xfrm>
            <a:off x="76200" y="76200"/>
            <a:ext cx="8229600" cy="688975"/>
          </a:xfrm>
        </p:spPr>
        <p:txBody>
          <a:bodyPr/>
          <a:lstStyle/>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7) </a:t>
            </a:r>
            <a:r>
              <a:rPr lang="en-US" altLang="en-US" sz="2800" b="1" u="sng">
                <a:solidFill>
                  <a:srgbClr val="FF3300"/>
                </a:solidFill>
                <a:latin typeface="Times New Roman" panose="02020603050405020304" pitchFamily="18" charset="0"/>
                <a:cs typeface="Times New Roman" panose="02020603050405020304" pitchFamily="18" charset="0"/>
              </a:rPr>
              <a:t>How nutrients are replenished in the soil</a:t>
            </a: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13315" name="Rectangle 5">
            <a:extLst>
              <a:ext uri="{FF2B5EF4-FFF2-40B4-BE49-F238E27FC236}">
                <a16:creationId xmlns:a16="http://schemas.microsoft.com/office/drawing/2014/main" id="{107BDD3C-AB0A-464E-184E-2B22B554EE15}"/>
              </a:ext>
            </a:extLst>
          </p:cNvPr>
          <p:cNvSpPr>
            <a:spLocks noGrp="1" noChangeArrowheads="1"/>
          </p:cNvSpPr>
          <p:nvPr>
            <p:ph type="subTitle" idx="1"/>
          </p:nvPr>
        </p:nvSpPr>
        <p:spPr>
          <a:xfrm>
            <a:off x="152400" y="762000"/>
            <a:ext cx="8763000" cy="5867400"/>
          </a:xfrm>
        </p:spPr>
        <p:txBody>
          <a:bodyPr/>
          <a:lstStyle/>
          <a:p>
            <a:pPr algn="l" eaLnBrk="1" hangingPunct="1"/>
            <a:r>
              <a:rPr lang="en-US" altLang="en-US" sz="2000" b="1"/>
              <a:t>   </a:t>
            </a:r>
            <a:r>
              <a:rPr lang="en-US" altLang="en-US" sz="2000" b="1">
                <a:solidFill>
                  <a:srgbClr val="0000FF"/>
                </a:solidFill>
              </a:rPr>
              <a:t>Plants absorb nutrients from the soil. So the nutrients in the soil decreases. So farmers add manures and fertilisers to the soil to increase the nutrients in the soil.</a:t>
            </a:r>
          </a:p>
          <a:p>
            <a:pPr algn="l" eaLnBrk="1" hangingPunct="1"/>
            <a:r>
              <a:rPr lang="en-US" altLang="en-US" sz="2000" b="1">
                <a:solidFill>
                  <a:srgbClr val="0000FF"/>
                </a:solidFill>
              </a:rPr>
              <a:t>  The bacterium called rhizobium which lives in the roots of leguminous plants like grams, peas, beans etc. converts nitrogen from the air into soluble form in the soil and makes the soil rich in nitrogen. In return the plant provides food and shelter to the bacteria. So they have a symbiotic relationship.</a:t>
            </a:r>
          </a:p>
        </p:txBody>
      </p:sp>
      <p:pic>
        <p:nvPicPr>
          <p:cNvPr id="13316" name="Picture 6" descr="478736839_1e24902dd2">
            <a:extLst>
              <a:ext uri="{FF2B5EF4-FFF2-40B4-BE49-F238E27FC236}">
                <a16:creationId xmlns:a16="http://schemas.microsoft.com/office/drawing/2014/main" id="{447D30BF-08C5-4DE4-D38C-C7FF3964A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274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292856807_c791f70df3">
            <a:extLst>
              <a:ext uri="{FF2B5EF4-FFF2-40B4-BE49-F238E27FC236}">
                <a16:creationId xmlns:a16="http://schemas.microsoft.com/office/drawing/2014/main" id="{E754A3AD-FF0E-5624-D31B-0F5DF6DD7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814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rhizobium">
            <a:extLst>
              <a:ext uri="{FF2B5EF4-FFF2-40B4-BE49-F238E27FC236}">
                <a16:creationId xmlns:a16="http://schemas.microsoft.com/office/drawing/2014/main" id="{D3BF2161-712C-089E-CCE4-6B70289AC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814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98712FB4-68AC-7EEA-0113-B1800C659532}"/>
              </a:ext>
            </a:extLst>
          </p:cNvPr>
          <p:cNvSpPr>
            <a:spLocks noGrp="1" noChangeArrowheads="1"/>
          </p:cNvSpPr>
          <p:nvPr>
            <p:ph type="ctrTitle"/>
          </p:nvPr>
        </p:nvSpPr>
        <p:spPr>
          <a:xfrm>
            <a:off x="76200" y="73025"/>
            <a:ext cx="7772400" cy="536575"/>
          </a:xfrm>
        </p:spPr>
        <p:txBody>
          <a:bodyPr/>
          <a:lstStyle/>
          <a:p>
            <a:pPr algn="l" eaLnBrk="1" hangingPunct="1"/>
            <a:r>
              <a:rPr lang="en-US" altLang="en-US" sz="3200" b="1" u="sng">
                <a:solidFill>
                  <a:srgbClr val="FF3300"/>
                </a:solidFill>
                <a:latin typeface="Times New Roman" panose="02020603050405020304" pitchFamily="18" charset="0"/>
                <a:cs typeface="Times New Roman" panose="02020603050405020304" pitchFamily="18" charset="0"/>
              </a:rPr>
              <a:t>Activity – 1</a:t>
            </a:r>
            <a:r>
              <a:rPr lang="en-US" altLang="en-US" sz="3200" b="1">
                <a:solidFill>
                  <a:srgbClr val="FF3300"/>
                </a:solidFill>
                <a:latin typeface="Times New Roman" panose="02020603050405020304" pitchFamily="18" charset="0"/>
                <a:cs typeface="Times New Roman" panose="02020603050405020304" pitchFamily="18" charset="0"/>
              </a:rPr>
              <a:t> :-</a:t>
            </a:r>
          </a:p>
        </p:txBody>
      </p:sp>
      <p:sp>
        <p:nvSpPr>
          <p:cNvPr id="14339" name="Rectangle 5">
            <a:extLst>
              <a:ext uri="{FF2B5EF4-FFF2-40B4-BE49-F238E27FC236}">
                <a16:creationId xmlns:a16="http://schemas.microsoft.com/office/drawing/2014/main" id="{A5732CA3-F8E8-6B00-673C-898F2D46DCB0}"/>
              </a:ext>
            </a:extLst>
          </p:cNvPr>
          <p:cNvSpPr>
            <a:spLocks noGrp="1" noChangeArrowheads="1"/>
          </p:cNvSpPr>
          <p:nvPr>
            <p:ph type="subTitle" idx="1"/>
          </p:nvPr>
        </p:nvSpPr>
        <p:spPr>
          <a:xfrm>
            <a:off x="76200" y="685800"/>
            <a:ext cx="8991600" cy="4953000"/>
          </a:xfrm>
        </p:spPr>
        <p:txBody>
          <a:bodyPr/>
          <a:lstStyle/>
          <a:p>
            <a:pPr algn="l" eaLnBrk="1" hangingPunct="1">
              <a:lnSpc>
                <a:spcPct val="90000"/>
              </a:lnSpc>
            </a:pPr>
            <a:r>
              <a:rPr lang="en-US" altLang="en-US" sz="2400" b="1"/>
              <a:t>    </a:t>
            </a:r>
            <a:r>
              <a:rPr lang="en-US" altLang="en-US" sz="2400" b="1">
                <a:solidFill>
                  <a:srgbClr val="FF0000"/>
                </a:solidFill>
              </a:rPr>
              <a:t>To show that sunlight is necessary for photosynthesis :-</a:t>
            </a:r>
          </a:p>
          <a:p>
            <a:pPr algn="l" eaLnBrk="1" hangingPunct="1">
              <a:lnSpc>
                <a:spcPct val="90000"/>
              </a:lnSpc>
            </a:pPr>
            <a:r>
              <a:rPr lang="en-US" altLang="en-US" sz="2400" b="1">
                <a:solidFill>
                  <a:srgbClr val="0000FF"/>
                </a:solidFill>
              </a:rPr>
              <a:t>    Take two potted plants of the same kind. Keep one in sunlight and the other in a dark room for 2 – 3 days. Then take a leaf from both the plants and test for starch.</a:t>
            </a:r>
          </a:p>
          <a:p>
            <a:pPr algn="l" eaLnBrk="1" hangingPunct="1">
              <a:lnSpc>
                <a:spcPct val="90000"/>
              </a:lnSpc>
            </a:pPr>
            <a:r>
              <a:rPr lang="en-US" altLang="en-US" sz="2400" b="1">
                <a:solidFill>
                  <a:srgbClr val="0000FF"/>
                </a:solidFill>
              </a:rPr>
              <a:t>    Put the leaves in a test tube. Pour some spirit in it and put the test tube in a beaker containing water. Boil the water till all the green colour in the leaves comes out into the spirit. Then take the leaves and wash  it in water. Put the leaves on a dish and pour some iodine solution over it.</a:t>
            </a:r>
          </a:p>
          <a:p>
            <a:pPr algn="l" eaLnBrk="1" hangingPunct="1">
              <a:lnSpc>
                <a:spcPct val="90000"/>
              </a:lnSpc>
            </a:pPr>
            <a:r>
              <a:rPr lang="en-US" altLang="en-US" sz="2400" b="1">
                <a:solidFill>
                  <a:srgbClr val="0000FF"/>
                </a:solidFill>
              </a:rPr>
              <a:t>    The leaf of the plant kept in sunlight turns blue black. The leaf of the plant kept in the dark does not turn blue black.</a:t>
            </a:r>
          </a:p>
          <a:p>
            <a:pPr algn="l" eaLnBrk="1" hangingPunct="1">
              <a:lnSpc>
                <a:spcPct val="90000"/>
              </a:lnSpc>
            </a:pPr>
            <a:r>
              <a:rPr lang="en-US" altLang="en-US" sz="2400" b="1">
                <a:solidFill>
                  <a:srgbClr val="0000FF"/>
                </a:solidFill>
              </a:rPr>
              <a:t>    This shows that sunlight is necessary for photosynthesis</a:t>
            </a:r>
            <a:r>
              <a:rPr lang="en-US" altLang="en-US" sz="2800" b="1"/>
              <a:t>.</a:t>
            </a:r>
          </a:p>
          <a:p>
            <a:pPr algn="l" eaLnBrk="1" hangingPunct="1">
              <a:lnSpc>
                <a:spcPct val="90000"/>
              </a:lnSpc>
            </a:pPr>
            <a:endParaRPr lang="en-US" altLang="en-US" sz="2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D0A2CC49-6AB0-C05A-DA0D-B17E4EB34466}"/>
              </a:ext>
            </a:extLst>
          </p:cNvPr>
          <p:cNvSpPr>
            <a:spLocks noGrp="1" noChangeArrowheads="1"/>
          </p:cNvSpPr>
          <p:nvPr>
            <p:ph type="ctrTitle"/>
          </p:nvPr>
        </p:nvSpPr>
        <p:spPr>
          <a:xfrm>
            <a:off x="152400" y="76200"/>
            <a:ext cx="7772400" cy="533400"/>
          </a:xfrm>
        </p:spPr>
        <p:txBody>
          <a:bodyPr/>
          <a:lstStyle/>
          <a:p>
            <a:pPr algn="l" eaLnBrk="1" hangingPunct="1"/>
            <a:r>
              <a:rPr lang="en-US" altLang="en-US" sz="3200" b="1" u="sng">
                <a:solidFill>
                  <a:srgbClr val="FF3300"/>
                </a:solidFill>
                <a:latin typeface="Times New Roman" panose="02020603050405020304" pitchFamily="18" charset="0"/>
                <a:cs typeface="Times New Roman" panose="02020603050405020304" pitchFamily="18" charset="0"/>
              </a:rPr>
              <a:t>Activity – 2 </a:t>
            </a:r>
            <a:r>
              <a:rPr lang="en-US" altLang="en-US" sz="3200" b="1">
                <a:solidFill>
                  <a:srgbClr val="FF3300"/>
                </a:solidFill>
                <a:latin typeface="Times New Roman" panose="02020603050405020304" pitchFamily="18" charset="0"/>
                <a:cs typeface="Times New Roman" panose="02020603050405020304" pitchFamily="18" charset="0"/>
              </a:rPr>
              <a:t>:-</a:t>
            </a:r>
          </a:p>
        </p:txBody>
      </p:sp>
      <p:sp>
        <p:nvSpPr>
          <p:cNvPr id="15363" name="Rectangle 5">
            <a:extLst>
              <a:ext uri="{FF2B5EF4-FFF2-40B4-BE49-F238E27FC236}">
                <a16:creationId xmlns:a16="http://schemas.microsoft.com/office/drawing/2014/main" id="{4A3FE9EE-D41B-662C-9507-52D315FF26CD}"/>
              </a:ext>
            </a:extLst>
          </p:cNvPr>
          <p:cNvSpPr>
            <a:spLocks noGrp="1" noChangeArrowheads="1"/>
          </p:cNvSpPr>
          <p:nvPr>
            <p:ph type="subTitle" idx="1"/>
          </p:nvPr>
        </p:nvSpPr>
        <p:spPr>
          <a:xfrm>
            <a:off x="228600" y="685800"/>
            <a:ext cx="8686800" cy="5867400"/>
          </a:xfrm>
        </p:spPr>
        <p:txBody>
          <a:bodyPr/>
          <a:lstStyle/>
          <a:p>
            <a:pPr algn="l" eaLnBrk="1" hangingPunct="1"/>
            <a:r>
              <a:rPr lang="en-US" altLang="en-US" sz="2400" b="1">
                <a:solidFill>
                  <a:srgbClr val="0000FF"/>
                </a:solidFill>
              </a:rPr>
              <a:t>   </a:t>
            </a:r>
            <a:r>
              <a:rPr lang="en-US" altLang="en-US" sz="2400" b="1">
                <a:solidFill>
                  <a:srgbClr val="FF0000"/>
                </a:solidFill>
              </a:rPr>
              <a:t>To observe the fungus bread mould in in bread :-</a:t>
            </a:r>
          </a:p>
          <a:p>
            <a:pPr algn="l" eaLnBrk="1" hangingPunct="1"/>
            <a:r>
              <a:rPr lang="en-US" altLang="en-US" sz="2400" b="1">
                <a:solidFill>
                  <a:srgbClr val="0000FF"/>
                </a:solidFill>
              </a:rPr>
              <a:t>   Take a piece of bread and moisten it with water. Leave it in a warm place for 2 – 3 days till fluffy patches appear on them. Observe the patches under a magnifying glass or microscope. Cotton like threads are seen on the bread.</a:t>
            </a:r>
          </a:p>
          <a:p>
            <a:pPr algn="l" eaLnBrk="1" hangingPunct="1"/>
            <a:r>
              <a:rPr lang="en-US" altLang="en-US" sz="2400" b="1">
                <a:solidFill>
                  <a:srgbClr val="0000FF"/>
                </a:solidFill>
              </a:rPr>
              <a:t>   The cotton like threads are  the fungus bread mould. </a:t>
            </a:r>
          </a:p>
          <a:p>
            <a:pPr algn="l" eaLnBrk="1" hangingPunct="1"/>
            <a:r>
              <a:rPr lang="en-US" altLang="en-US" sz="2400" b="1">
                <a:solidFill>
                  <a:srgbClr val="0000FF"/>
                </a:solidFill>
              </a:rPr>
              <a:t>   Bread mould is a saprotroph. Saprotrophs get their food from dead and decaying organic matter</a:t>
            </a:r>
          </a:p>
          <a:p>
            <a:pPr algn="l" eaLnBrk="1" hangingPunct="1"/>
            <a:r>
              <a:rPr lang="en-US" altLang="en-US" sz="2400" b="1">
                <a:solidFill>
                  <a:srgbClr val="0000FF"/>
                </a:solidFill>
              </a:rPr>
              <a:t>   </a:t>
            </a:r>
          </a:p>
        </p:txBody>
      </p:sp>
      <p:pic>
        <p:nvPicPr>
          <p:cNvPr id="15364" name="Picture 6" descr="breadMold">
            <a:extLst>
              <a:ext uri="{FF2B5EF4-FFF2-40B4-BE49-F238E27FC236}">
                <a16:creationId xmlns:a16="http://schemas.microsoft.com/office/drawing/2014/main" id="{D56F3233-B2E6-4B45-8369-4E6B30436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365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169752">
            <a:extLst>
              <a:ext uri="{FF2B5EF4-FFF2-40B4-BE49-F238E27FC236}">
                <a16:creationId xmlns:a16="http://schemas.microsoft.com/office/drawing/2014/main" id="{A215B6E7-CCB8-3C88-CDE7-0EE4C2BA5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0"/>
            <a:ext cx="38957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372DC1E1-0DF9-F28A-DFE9-4203AC06881D}"/>
              </a:ext>
            </a:extLst>
          </p:cNvPr>
          <p:cNvSpPr>
            <a:spLocks noGrp="1" noChangeArrowheads="1"/>
          </p:cNvSpPr>
          <p:nvPr>
            <p:ph type="ctrTitle"/>
          </p:nvPr>
        </p:nvSpPr>
        <p:spPr>
          <a:xfrm>
            <a:off x="76200" y="76200"/>
            <a:ext cx="7772400" cy="533400"/>
          </a:xfrm>
        </p:spPr>
        <p:txBody>
          <a:bodyPr/>
          <a:lstStyle/>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1) </a:t>
            </a:r>
            <a:r>
              <a:rPr lang="en-US" altLang="en-US" sz="2800" b="1" u="sng">
                <a:solidFill>
                  <a:srgbClr val="FF3300"/>
                </a:solidFill>
                <a:latin typeface="Times New Roman" panose="02020603050405020304" pitchFamily="18" charset="0"/>
                <a:cs typeface="Times New Roman" panose="02020603050405020304" pitchFamily="18" charset="0"/>
              </a:rPr>
              <a:t>Nutrients</a:t>
            </a: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3075" name="Rectangle 5">
            <a:extLst>
              <a:ext uri="{FF2B5EF4-FFF2-40B4-BE49-F238E27FC236}">
                <a16:creationId xmlns:a16="http://schemas.microsoft.com/office/drawing/2014/main" id="{BCC3100C-B066-D93B-2296-4A47D4D1F74D}"/>
              </a:ext>
            </a:extLst>
          </p:cNvPr>
          <p:cNvSpPr>
            <a:spLocks noGrp="1" noChangeArrowheads="1"/>
          </p:cNvSpPr>
          <p:nvPr>
            <p:ph type="subTitle" idx="1"/>
          </p:nvPr>
        </p:nvSpPr>
        <p:spPr>
          <a:xfrm>
            <a:off x="228600" y="685800"/>
            <a:ext cx="8763000" cy="5943600"/>
          </a:xfrm>
        </p:spPr>
        <p:txBody>
          <a:bodyPr/>
          <a:lstStyle/>
          <a:p>
            <a:pPr algn="l" eaLnBrk="1" hangingPunct="1"/>
            <a:r>
              <a:rPr lang="en-US" altLang="en-US" sz="2000" b="1"/>
              <a:t>   </a:t>
            </a:r>
            <a:r>
              <a:rPr lang="en-US" altLang="en-US" sz="2000" b="1">
                <a:solidFill>
                  <a:srgbClr val="0000FF"/>
                </a:solidFill>
              </a:rPr>
              <a:t>The components of food like carbohydrates, fats, proteins vitamins and minerals are called nutrients.</a:t>
            </a:r>
          </a:p>
          <a:p>
            <a:pPr algn="l" eaLnBrk="1" hangingPunct="1"/>
            <a:r>
              <a:rPr lang="en-US" altLang="en-US" sz="2000" b="1">
                <a:solidFill>
                  <a:srgbClr val="0000FF"/>
                </a:solidFill>
              </a:rPr>
              <a:t>   Nutrients help living organisms :-</a:t>
            </a:r>
          </a:p>
          <a:p>
            <a:pPr algn="l" eaLnBrk="1" hangingPunct="1"/>
            <a:r>
              <a:rPr lang="en-US" altLang="en-US" sz="2000" b="1">
                <a:solidFill>
                  <a:srgbClr val="0000FF"/>
                </a:solidFill>
              </a:rPr>
              <a:t>  i) To build their bodies.</a:t>
            </a:r>
          </a:p>
          <a:p>
            <a:pPr algn="l" eaLnBrk="1" hangingPunct="1"/>
            <a:r>
              <a:rPr lang="en-US" altLang="en-US" sz="2000" b="1">
                <a:solidFill>
                  <a:srgbClr val="0000FF"/>
                </a:solidFill>
              </a:rPr>
              <a:t> ii) To grow.</a:t>
            </a:r>
          </a:p>
          <a:p>
            <a:pPr algn="l" eaLnBrk="1" hangingPunct="1"/>
            <a:r>
              <a:rPr lang="en-US" altLang="en-US" sz="2000" b="1">
                <a:solidFill>
                  <a:srgbClr val="0000FF"/>
                </a:solidFill>
              </a:rPr>
              <a:t>iii) To repair the damaged parts of their bodies.</a:t>
            </a:r>
          </a:p>
          <a:p>
            <a:pPr algn="l" eaLnBrk="1" hangingPunct="1"/>
            <a:r>
              <a:rPr lang="en-US" altLang="en-US" sz="2000" b="1">
                <a:solidFill>
                  <a:srgbClr val="0000FF"/>
                </a:solidFill>
              </a:rPr>
              <a:t>iv) To provide energy to carry out life processes.</a:t>
            </a:r>
          </a:p>
        </p:txBody>
      </p:sp>
      <p:pic>
        <p:nvPicPr>
          <p:cNvPr id="3076" name="Picture 7" descr="nutrientspizza">
            <a:extLst>
              <a:ext uri="{FF2B5EF4-FFF2-40B4-BE49-F238E27FC236}">
                <a16:creationId xmlns:a16="http://schemas.microsoft.com/office/drawing/2014/main" id="{E9885B83-2D83-7F21-FC4E-BFC1C38AE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716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2FD191B8-5E63-B7CC-4EF6-769B9713A348}"/>
              </a:ext>
            </a:extLst>
          </p:cNvPr>
          <p:cNvSpPr>
            <a:spLocks noGrp="1" noChangeArrowheads="1"/>
          </p:cNvSpPr>
          <p:nvPr>
            <p:ph type="ctrTitle"/>
          </p:nvPr>
        </p:nvSpPr>
        <p:spPr>
          <a:xfrm>
            <a:off x="76200" y="76200"/>
            <a:ext cx="7772400" cy="381000"/>
          </a:xfrm>
        </p:spPr>
        <p:txBody>
          <a:bodyPr/>
          <a:lstStyle/>
          <a:p>
            <a:pPr algn="l" eaLnBrk="1" hangingPunct="1"/>
            <a:r>
              <a:rPr lang="en-US" altLang="en-US" sz="2800" b="1"/>
              <a:t> </a:t>
            </a:r>
            <a:r>
              <a:rPr lang="en-US" altLang="en-US" sz="2800" b="1">
                <a:solidFill>
                  <a:srgbClr val="FF3300"/>
                </a:solidFill>
                <a:latin typeface="Times New Roman" panose="02020603050405020304" pitchFamily="18" charset="0"/>
                <a:cs typeface="Times New Roman" panose="02020603050405020304" pitchFamily="18" charset="0"/>
              </a:rPr>
              <a:t>2) </a:t>
            </a:r>
            <a:r>
              <a:rPr lang="en-US" altLang="en-US" sz="2800" b="1" u="sng">
                <a:solidFill>
                  <a:srgbClr val="FF3300"/>
                </a:solidFill>
                <a:latin typeface="Times New Roman" panose="02020603050405020304" pitchFamily="18" charset="0"/>
                <a:cs typeface="Times New Roman" panose="02020603050405020304" pitchFamily="18" charset="0"/>
              </a:rPr>
              <a:t>Nutrition </a:t>
            </a:r>
            <a:r>
              <a:rPr lang="en-US" altLang="en-US" sz="2800" b="1">
                <a:solidFill>
                  <a:srgbClr val="FF3300"/>
                </a:solidFill>
                <a:latin typeface="Times New Roman" panose="02020603050405020304" pitchFamily="18" charset="0"/>
                <a:cs typeface="Times New Roman" panose="02020603050405020304" pitchFamily="18" charset="0"/>
              </a:rPr>
              <a:t>:-</a:t>
            </a:r>
          </a:p>
        </p:txBody>
      </p:sp>
      <p:sp>
        <p:nvSpPr>
          <p:cNvPr id="4099" name="Rectangle 5">
            <a:extLst>
              <a:ext uri="{FF2B5EF4-FFF2-40B4-BE49-F238E27FC236}">
                <a16:creationId xmlns:a16="http://schemas.microsoft.com/office/drawing/2014/main" id="{38CFE7CE-0A89-A607-CB4F-0BB8D6028E1A}"/>
              </a:ext>
            </a:extLst>
          </p:cNvPr>
          <p:cNvSpPr>
            <a:spLocks noGrp="1" noChangeArrowheads="1"/>
          </p:cNvSpPr>
          <p:nvPr>
            <p:ph type="subTitle" idx="1"/>
          </p:nvPr>
        </p:nvSpPr>
        <p:spPr>
          <a:xfrm>
            <a:off x="152400" y="457200"/>
            <a:ext cx="8915400" cy="6172200"/>
          </a:xfrm>
        </p:spPr>
        <p:txBody>
          <a:bodyPr/>
          <a:lstStyle/>
          <a:p>
            <a:pPr algn="l" eaLnBrk="1" hangingPunct="1"/>
            <a:r>
              <a:rPr lang="en-US" altLang="en-US" sz="2000" b="1"/>
              <a:t>       </a:t>
            </a:r>
            <a:r>
              <a:rPr lang="en-US" altLang="en-US" sz="2000" b="1">
                <a:solidFill>
                  <a:srgbClr val="0000FF"/>
                </a:solidFill>
              </a:rPr>
              <a:t>The mode of taking food by an organism and its utilization in the body is called nutrition.</a:t>
            </a:r>
          </a:p>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3) </a:t>
            </a:r>
            <a:r>
              <a:rPr lang="en-US" altLang="en-US" sz="2800" b="1" u="sng">
                <a:solidFill>
                  <a:srgbClr val="FF3300"/>
                </a:solidFill>
                <a:latin typeface="Times New Roman" panose="02020603050405020304" pitchFamily="18" charset="0"/>
                <a:cs typeface="Times New Roman" panose="02020603050405020304" pitchFamily="18" charset="0"/>
              </a:rPr>
              <a:t>Modes of nutrition</a:t>
            </a:r>
            <a:r>
              <a:rPr lang="en-US" altLang="en-US" sz="2800" b="1">
                <a:solidFill>
                  <a:srgbClr val="FF3300"/>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 </a:t>
            </a:r>
            <a:r>
              <a:rPr lang="en-US" altLang="en-US" sz="2000" b="1">
                <a:solidFill>
                  <a:srgbClr val="0000FF"/>
                </a:solidFill>
              </a:rPr>
              <a:t>There are two main modes of nutrition in living organisms. They are autotrophic nutrition and heterotrophic nutrition.</a:t>
            </a:r>
          </a:p>
          <a:p>
            <a:pPr algn="l" eaLnBrk="1" hangingPunct="1"/>
            <a:r>
              <a:rPr lang="en-US" altLang="en-US" sz="2000" b="1">
                <a:solidFill>
                  <a:srgbClr val="FF3300"/>
                </a:solidFill>
              </a:rPr>
              <a:t>i) </a:t>
            </a:r>
            <a:r>
              <a:rPr lang="en-US" altLang="en-US" sz="2000" b="1" u="sng">
                <a:solidFill>
                  <a:srgbClr val="FF3300"/>
                </a:solidFill>
              </a:rPr>
              <a:t>Autotrophic nutrition :-</a:t>
            </a:r>
            <a:r>
              <a:rPr lang="en-US" altLang="en-US" sz="2000" b="1"/>
              <a:t>  </a:t>
            </a:r>
            <a:r>
              <a:rPr lang="en-US" altLang="en-US" sz="2000" b="1">
                <a:solidFill>
                  <a:srgbClr val="0000FF"/>
                </a:solidFill>
              </a:rPr>
              <a:t>is nutrition in which organisms can prepare their own food. </a:t>
            </a:r>
          </a:p>
          <a:p>
            <a:pPr algn="l" eaLnBrk="1" hangingPunct="1"/>
            <a:r>
              <a:rPr lang="en-US" altLang="en-US" sz="2000" b="1">
                <a:solidFill>
                  <a:srgbClr val="0000FF"/>
                </a:solidFill>
              </a:rPr>
              <a:t>   Organisms which can prepare their own food are called autotrophs.</a:t>
            </a:r>
          </a:p>
          <a:p>
            <a:pPr algn="l" eaLnBrk="1" hangingPunct="1"/>
            <a:r>
              <a:rPr lang="en-US" altLang="en-US" sz="2000" b="1">
                <a:solidFill>
                  <a:srgbClr val="FF3300"/>
                </a:solidFill>
              </a:rPr>
              <a:t>ii) </a:t>
            </a:r>
            <a:r>
              <a:rPr lang="en-US" altLang="en-US" sz="2000" b="1" u="sng">
                <a:solidFill>
                  <a:srgbClr val="FF3300"/>
                </a:solidFill>
              </a:rPr>
              <a:t>Heterotrophic nutrition :-</a:t>
            </a:r>
            <a:r>
              <a:rPr lang="en-US" altLang="en-US" sz="2000" b="1"/>
              <a:t> </a:t>
            </a:r>
            <a:r>
              <a:rPr lang="en-US" altLang="en-US" sz="2000" b="1">
                <a:solidFill>
                  <a:srgbClr val="0000FF"/>
                </a:solidFill>
              </a:rPr>
              <a:t>is nutrition in which organisms get their food directly or indirectly from plants.</a:t>
            </a:r>
          </a:p>
          <a:p>
            <a:pPr algn="l" eaLnBrk="1" hangingPunct="1"/>
            <a:r>
              <a:rPr lang="en-US" altLang="en-US" sz="2000" b="1">
                <a:solidFill>
                  <a:srgbClr val="0000FF"/>
                </a:solidFill>
              </a:rPr>
              <a:t>   Organisms which get their food directly or indirectly from plants are called heterotrophs.</a:t>
            </a:r>
          </a:p>
          <a:p>
            <a:pPr algn="l" eaLnBrk="1" hangingPunct="1"/>
            <a:endParaRPr lang="en-US" altLang="en-US" sz="2000" b="1" u="sng">
              <a:solidFill>
                <a:srgbClr val="0000FF"/>
              </a:solidFill>
            </a:endParaRPr>
          </a:p>
          <a:p>
            <a:pPr algn="l" eaLnBrk="1" hangingPunct="1"/>
            <a:endParaRPr lang="en-US" altLang="en-US" sz="2400" b="1"/>
          </a:p>
        </p:txBody>
      </p:sp>
      <p:pic>
        <p:nvPicPr>
          <p:cNvPr id="4100" name="Picture 6" descr="81807-main_Full">
            <a:extLst>
              <a:ext uri="{FF2B5EF4-FFF2-40B4-BE49-F238E27FC236}">
                <a16:creationId xmlns:a16="http://schemas.microsoft.com/office/drawing/2014/main" id="{D982B64F-D6B7-CEA2-E823-C9AE90229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43450"/>
            <a:ext cx="3733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simplechain">
            <a:extLst>
              <a:ext uri="{FF2B5EF4-FFF2-40B4-BE49-F238E27FC236}">
                <a16:creationId xmlns:a16="http://schemas.microsoft.com/office/drawing/2014/main" id="{F5235D47-4332-FF80-B19B-C43A59E88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724400"/>
            <a:ext cx="4648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7051C9A-1E84-16A0-CEEE-6BB8583BCC0A}"/>
              </a:ext>
            </a:extLst>
          </p:cNvPr>
          <p:cNvSpPr>
            <a:spLocks noGrp="1" noChangeArrowheads="1"/>
          </p:cNvSpPr>
          <p:nvPr>
            <p:ph type="ctrTitle"/>
          </p:nvPr>
        </p:nvSpPr>
        <p:spPr>
          <a:xfrm>
            <a:off x="76200" y="76200"/>
            <a:ext cx="9067800" cy="688975"/>
          </a:xfrm>
        </p:spPr>
        <p:txBody>
          <a:bodyPr/>
          <a:lstStyle/>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4)</a:t>
            </a:r>
            <a:r>
              <a:rPr lang="en-US" altLang="en-US" sz="2800" b="1" u="sng">
                <a:solidFill>
                  <a:srgbClr val="FF3300"/>
                </a:solidFill>
                <a:latin typeface="Times New Roman" panose="02020603050405020304" pitchFamily="18" charset="0"/>
                <a:cs typeface="Times New Roman" panose="02020603050405020304" pitchFamily="18" charset="0"/>
              </a:rPr>
              <a:t>Photosynthesis - Food making process in plants </a:t>
            </a:r>
            <a:r>
              <a:rPr lang="en-US" altLang="en-US" sz="2800" b="1">
                <a:solidFill>
                  <a:srgbClr val="FF3300"/>
                </a:solidFill>
                <a:latin typeface="Times New Roman" panose="02020603050405020304" pitchFamily="18" charset="0"/>
                <a:cs typeface="Times New Roman" panose="02020603050405020304" pitchFamily="18" charset="0"/>
              </a:rPr>
              <a:t>:-</a:t>
            </a:r>
          </a:p>
        </p:txBody>
      </p:sp>
      <p:sp>
        <p:nvSpPr>
          <p:cNvPr id="5123" name="Rectangle 5">
            <a:extLst>
              <a:ext uri="{FF2B5EF4-FFF2-40B4-BE49-F238E27FC236}">
                <a16:creationId xmlns:a16="http://schemas.microsoft.com/office/drawing/2014/main" id="{BFA69748-C7D0-F215-9612-32E0C02DBD6F}"/>
              </a:ext>
            </a:extLst>
          </p:cNvPr>
          <p:cNvSpPr>
            <a:spLocks noGrp="1" noChangeArrowheads="1"/>
          </p:cNvSpPr>
          <p:nvPr>
            <p:ph type="subTitle" idx="1"/>
          </p:nvPr>
        </p:nvSpPr>
        <p:spPr>
          <a:xfrm>
            <a:off x="228600" y="685800"/>
            <a:ext cx="8686800" cy="5867400"/>
          </a:xfrm>
        </p:spPr>
        <p:txBody>
          <a:bodyPr/>
          <a:lstStyle/>
          <a:p>
            <a:pPr algn="l" eaLnBrk="1" hangingPunct="1"/>
            <a:r>
              <a:rPr lang="en-US" altLang="en-US" sz="2000" b="1"/>
              <a:t>  </a:t>
            </a:r>
            <a:r>
              <a:rPr lang="en-US" altLang="en-US" sz="2000" b="1">
                <a:solidFill>
                  <a:srgbClr val="0000FF"/>
                </a:solidFill>
              </a:rPr>
              <a:t>Photosynthesis is the process by which plants prepare their on food by using sunlight, water, carbon dioxide and chlorophyll.</a:t>
            </a:r>
          </a:p>
          <a:p>
            <a:pPr algn="l" eaLnBrk="1" hangingPunct="1"/>
            <a:r>
              <a:rPr lang="en-US" altLang="en-US" sz="2000" b="1">
                <a:solidFill>
                  <a:srgbClr val="0000FF"/>
                </a:solidFill>
              </a:rPr>
              <a:t>  Photosynthesis take place in the leaves.</a:t>
            </a:r>
          </a:p>
          <a:p>
            <a:pPr algn="l" eaLnBrk="1" hangingPunct="1"/>
            <a:r>
              <a:rPr lang="en-US" altLang="en-US" sz="2000" b="1">
                <a:solidFill>
                  <a:srgbClr val="0000FF"/>
                </a:solidFill>
              </a:rPr>
              <a:t>  i) Sunlight is obtained from the sun.</a:t>
            </a:r>
          </a:p>
          <a:p>
            <a:pPr algn="l" eaLnBrk="1" hangingPunct="1"/>
            <a:r>
              <a:rPr lang="en-US" altLang="en-US" sz="2000" b="1">
                <a:solidFill>
                  <a:srgbClr val="0000FF"/>
                </a:solidFill>
              </a:rPr>
              <a:t> ii) Water  is absorbed by the roots and transported to the leaves.</a:t>
            </a:r>
          </a:p>
          <a:p>
            <a:pPr algn="l" eaLnBrk="1" hangingPunct="1"/>
            <a:r>
              <a:rPr lang="en-US" altLang="en-US" sz="2000" b="1">
                <a:solidFill>
                  <a:srgbClr val="0000FF"/>
                </a:solidFill>
              </a:rPr>
              <a:t>iii) Carbon dioxide is taken from the air through small pores in the   </a:t>
            </a:r>
          </a:p>
          <a:p>
            <a:pPr algn="l" eaLnBrk="1" hangingPunct="1"/>
            <a:r>
              <a:rPr lang="en-US" altLang="en-US" sz="2000" b="1">
                <a:solidFill>
                  <a:srgbClr val="0000FF"/>
                </a:solidFill>
              </a:rPr>
              <a:t>      leaves called stomata. </a:t>
            </a:r>
          </a:p>
          <a:p>
            <a:pPr algn="l" eaLnBrk="1" hangingPunct="1"/>
            <a:r>
              <a:rPr lang="en-US" altLang="en-US" sz="2000" b="1">
                <a:solidFill>
                  <a:srgbClr val="0000FF"/>
                </a:solidFill>
              </a:rPr>
              <a:t>iv) Chlorophyll are the green pigments present in the leaves.</a:t>
            </a:r>
          </a:p>
        </p:txBody>
      </p:sp>
      <p:pic>
        <p:nvPicPr>
          <p:cNvPr id="5124" name="Picture 8" descr="stomata">
            <a:extLst>
              <a:ext uri="{FF2B5EF4-FFF2-40B4-BE49-F238E27FC236}">
                <a16:creationId xmlns:a16="http://schemas.microsoft.com/office/drawing/2014/main" id="{05A9BCB2-EE2D-146F-1AD3-278BB0D1A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Stomata">
            <a:extLst>
              <a:ext uri="{FF2B5EF4-FFF2-40B4-BE49-F238E27FC236}">
                <a16:creationId xmlns:a16="http://schemas.microsoft.com/office/drawing/2014/main" id="{49D14EE2-EE69-9642-C7A1-43F1F2D51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386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stoma">
            <a:extLst>
              <a:ext uri="{FF2B5EF4-FFF2-40B4-BE49-F238E27FC236}">
                <a16:creationId xmlns:a16="http://schemas.microsoft.com/office/drawing/2014/main" id="{C778B7A4-CE00-9575-0078-002997168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38600"/>
            <a:ext cx="36576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85DD1F2C-93DD-A67A-A799-0F06E3B3502D}"/>
              </a:ext>
            </a:extLst>
          </p:cNvPr>
          <p:cNvSpPr>
            <a:spLocks noGrp="1" noChangeArrowheads="1"/>
          </p:cNvSpPr>
          <p:nvPr>
            <p:ph type="ctrTitle"/>
          </p:nvPr>
        </p:nvSpPr>
        <p:spPr/>
        <p:txBody>
          <a:bodyPr/>
          <a:lstStyle/>
          <a:p>
            <a:pPr eaLnBrk="1" hangingPunct="1"/>
            <a:endParaRPr lang="en-US" altLang="en-US"/>
          </a:p>
        </p:txBody>
      </p:sp>
      <p:sp>
        <p:nvSpPr>
          <p:cNvPr id="6147" name="Rectangle 5">
            <a:extLst>
              <a:ext uri="{FF2B5EF4-FFF2-40B4-BE49-F238E27FC236}">
                <a16:creationId xmlns:a16="http://schemas.microsoft.com/office/drawing/2014/main" id="{1297BA76-EB3C-758B-BD8E-2A6FBA6008C2}"/>
              </a:ext>
            </a:extLst>
          </p:cNvPr>
          <p:cNvSpPr>
            <a:spLocks noGrp="1" noChangeArrowheads="1"/>
          </p:cNvSpPr>
          <p:nvPr>
            <p:ph type="subTitle" idx="1"/>
          </p:nvPr>
        </p:nvSpPr>
        <p:spPr/>
        <p:txBody>
          <a:bodyPr/>
          <a:lstStyle/>
          <a:p>
            <a:pPr eaLnBrk="1" hangingPunct="1"/>
            <a:endParaRPr lang="en-US" altLang="en-US"/>
          </a:p>
        </p:txBody>
      </p:sp>
      <p:pic>
        <p:nvPicPr>
          <p:cNvPr id="6148" name="Picture 6" descr="stomata">
            <a:extLst>
              <a:ext uri="{FF2B5EF4-FFF2-40B4-BE49-F238E27FC236}">
                <a16:creationId xmlns:a16="http://schemas.microsoft.com/office/drawing/2014/main" id="{40759C6F-0134-D5A6-E949-9C05D027B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96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Stomata">
            <a:extLst>
              <a:ext uri="{FF2B5EF4-FFF2-40B4-BE49-F238E27FC236}">
                <a16:creationId xmlns:a16="http://schemas.microsoft.com/office/drawing/2014/main" id="{CF9D156E-266E-CDB8-ADCC-635998B41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bi05004">
            <a:extLst>
              <a:ext uri="{FF2B5EF4-FFF2-40B4-BE49-F238E27FC236}">
                <a16:creationId xmlns:a16="http://schemas.microsoft.com/office/drawing/2014/main" id="{71A5553E-8C63-07AA-9FD6-42DC84112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bi05001">
            <a:extLst>
              <a:ext uri="{FF2B5EF4-FFF2-40B4-BE49-F238E27FC236}">
                <a16:creationId xmlns:a16="http://schemas.microsoft.com/office/drawing/2014/main" id="{F0C60A6F-4860-9B5B-79FF-09FE2A4CD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1D816293-CF43-F3A8-B5F8-B7802B281C47}"/>
              </a:ext>
            </a:extLst>
          </p:cNvPr>
          <p:cNvSpPr>
            <a:spLocks noGrp="1" noChangeArrowheads="1"/>
          </p:cNvSpPr>
          <p:nvPr>
            <p:ph type="ctrTitle"/>
          </p:nvPr>
        </p:nvSpPr>
        <p:spPr>
          <a:xfrm>
            <a:off x="76200" y="76200"/>
            <a:ext cx="7772400" cy="612775"/>
          </a:xfrm>
        </p:spPr>
        <p:txBody>
          <a:bodyPr/>
          <a:lstStyle/>
          <a:p>
            <a:pPr eaLnBrk="1" hangingPunct="1"/>
            <a:endParaRPr lang="en-US" altLang="en-US" sz="4000"/>
          </a:p>
        </p:txBody>
      </p:sp>
      <p:sp>
        <p:nvSpPr>
          <p:cNvPr id="7171" name="Rectangle 5">
            <a:extLst>
              <a:ext uri="{FF2B5EF4-FFF2-40B4-BE49-F238E27FC236}">
                <a16:creationId xmlns:a16="http://schemas.microsoft.com/office/drawing/2014/main" id="{F248793A-BA8D-2509-7FDB-50DA143E6877}"/>
              </a:ext>
            </a:extLst>
          </p:cNvPr>
          <p:cNvSpPr>
            <a:spLocks noGrp="1" noChangeArrowheads="1"/>
          </p:cNvSpPr>
          <p:nvPr>
            <p:ph type="subTitle" idx="1"/>
          </p:nvPr>
        </p:nvSpPr>
        <p:spPr>
          <a:xfrm>
            <a:off x="152400" y="152400"/>
            <a:ext cx="8839200" cy="6400800"/>
          </a:xfrm>
        </p:spPr>
        <p:txBody>
          <a:bodyPr/>
          <a:lstStyle/>
          <a:p>
            <a:pPr algn="l" eaLnBrk="1" hangingPunct="1"/>
            <a:r>
              <a:rPr lang="en-US" altLang="en-US" sz="2000" b="1"/>
              <a:t>  </a:t>
            </a:r>
            <a:r>
              <a:rPr lang="en-US" altLang="en-US" sz="2000" b="1">
                <a:solidFill>
                  <a:srgbClr val="0000FF"/>
                </a:solidFill>
              </a:rPr>
              <a:t>Chlorophyll uses the energy from sunlight to prepare food by using water and carbon dioxide. The food prepared is carbohydrate which is then converted into starch.  During photosynthesis oxygen is released.</a:t>
            </a:r>
          </a:p>
          <a:p>
            <a:pPr algn="l" eaLnBrk="1" hangingPunct="1"/>
            <a:r>
              <a:rPr lang="en-US" altLang="en-US" sz="2000" b="1"/>
              <a:t>  </a:t>
            </a:r>
            <a:r>
              <a:rPr lang="en-US" altLang="en-US" sz="2000" b="1" u="sng">
                <a:solidFill>
                  <a:srgbClr val="FF3300"/>
                </a:solidFill>
              </a:rPr>
              <a:t>Equation of photosynthesis</a:t>
            </a:r>
            <a:r>
              <a:rPr lang="en-US" altLang="en-US" sz="2000" b="1">
                <a:solidFill>
                  <a:srgbClr val="FF3300"/>
                </a:solidFill>
              </a:rPr>
              <a:t> :-</a:t>
            </a:r>
          </a:p>
          <a:p>
            <a:pPr algn="l" eaLnBrk="1" hangingPunct="1"/>
            <a:r>
              <a:rPr lang="en-US" altLang="en-US" sz="2000" b="1"/>
              <a:t>                                              </a:t>
            </a:r>
            <a:r>
              <a:rPr lang="en-US" altLang="en-US" sz="2000" b="1">
                <a:solidFill>
                  <a:srgbClr val="0000FF"/>
                </a:solidFill>
              </a:rPr>
              <a:t>Sunlight</a:t>
            </a:r>
          </a:p>
          <a:p>
            <a:pPr algn="l" eaLnBrk="1" hangingPunct="1"/>
            <a:r>
              <a:rPr lang="en-US" altLang="en-US" sz="2000" b="1">
                <a:solidFill>
                  <a:srgbClr val="0000FF"/>
                </a:solidFill>
              </a:rPr>
              <a:t>Carbon dioxide  +  Water                       Carbohydrate  +  Oxygen</a:t>
            </a:r>
          </a:p>
          <a:p>
            <a:pPr algn="l" eaLnBrk="1" hangingPunct="1"/>
            <a:r>
              <a:rPr lang="en-US" altLang="en-US" sz="2000" b="1">
                <a:solidFill>
                  <a:srgbClr val="0000FF"/>
                </a:solidFill>
              </a:rPr>
              <a:t>                                            Chlorophyll  </a:t>
            </a:r>
          </a:p>
        </p:txBody>
      </p:sp>
      <p:pic>
        <p:nvPicPr>
          <p:cNvPr id="7172" name="Picture 7" descr="photosynthesis">
            <a:extLst>
              <a:ext uri="{FF2B5EF4-FFF2-40B4-BE49-F238E27FC236}">
                <a16:creationId xmlns:a16="http://schemas.microsoft.com/office/drawing/2014/main" id="{241AE3A8-268A-D342-A2B6-D50CD238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42243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Line 14">
            <a:extLst>
              <a:ext uri="{FF2B5EF4-FFF2-40B4-BE49-F238E27FC236}">
                <a16:creationId xmlns:a16="http://schemas.microsoft.com/office/drawing/2014/main" id="{C0FAA9B9-C7BB-7A0F-2414-1D62C37FA387}"/>
              </a:ext>
            </a:extLst>
          </p:cNvPr>
          <p:cNvSpPr>
            <a:spLocks noChangeShapeType="1"/>
          </p:cNvSpPr>
          <p:nvPr/>
        </p:nvSpPr>
        <p:spPr bwMode="auto">
          <a:xfrm>
            <a:off x="3429000" y="2133600"/>
            <a:ext cx="1295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B8608F0-4ADC-4723-85EF-822CBC8503C8}"/>
              </a:ext>
            </a:extLst>
          </p:cNvPr>
          <p:cNvSpPr>
            <a:spLocks noGrp="1" noChangeArrowheads="1"/>
          </p:cNvSpPr>
          <p:nvPr>
            <p:ph type="ctrTitle"/>
          </p:nvPr>
        </p:nvSpPr>
        <p:spPr>
          <a:xfrm>
            <a:off x="76200" y="76200"/>
            <a:ext cx="7772400" cy="536575"/>
          </a:xfrm>
        </p:spPr>
        <p:txBody>
          <a:bodyPr/>
          <a:lstStyle/>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5) </a:t>
            </a:r>
            <a:r>
              <a:rPr lang="en-US" altLang="en-US" sz="2800" b="1" u="sng">
                <a:solidFill>
                  <a:srgbClr val="FF3300"/>
                </a:solidFill>
                <a:latin typeface="Times New Roman" panose="02020603050405020304" pitchFamily="18" charset="0"/>
                <a:cs typeface="Times New Roman" panose="02020603050405020304" pitchFamily="18" charset="0"/>
              </a:rPr>
              <a:t>Synthesis of proteins</a:t>
            </a: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8195" name="Rectangle 5">
            <a:extLst>
              <a:ext uri="{FF2B5EF4-FFF2-40B4-BE49-F238E27FC236}">
                <a16:creationId xmlns:a16="http://schemas.microsoft.com/office/drawing/2014/main" id="{951ADE2C-DFB0-2BE7-3F2C-AB2F0AE85197}"/>
              </a:ext>
            </a:extLst>
          </p:cNvPr>
          <p:cNvSpPr>
            <a:spLocks noGrp="1" noChangeArrowheads="1"/>
          </p:cNvSpPr>
          <p:nvPr>
            <p:ph type="subTitle" idx="1"/>
          </p:nvPr>
        </p:nvSpPr>
        <p:spPr>
          <a:xfrm>
            <a:off x="228600" y="685800"/>
            <a:ext cx="8686800" cy="5867400"/>
          </a:xfrm>
        </p:spPr>
        <p:txBody>
          <a:bodyPr/>
          <a:lstStyle/>
          <a:p>
            <a:pPr algn="l" eaLnBrk="1" hangingPunct="1"/>
            <a:r>
              <a:rPr lang="en-US" altLang="en-US" sz="2000" b="1"/>
              <a:t>   </a:t>
            </a:r>
            <a:r>
              <a:rPr lang="en-US" altLang="en-US" sz="2000" b="1">
                <a:solidFill>
                  <a:srgbClr val="0000FF"/>
                </a:solidFill>
              </a:rPr>
              <a:t>The soil has some bacteria which convert nitrogen from the air into usable nitrogen in the soil.  Farmers also add fertilisers containig nitrogen into the soil. Plants absorb this nitrogen from the soil along with water and other constituents to prepare proteins and fats.</a:t>
            </a:r>
          </a:p>
          <a:p>
            <a:pPr algn="l" eaLnBrk="1" hangingPunct="1"/>
            <a:endParaRPr lang="en-US" altLang="en-US" sz="2000" b="1">
              <a:solidFill>
                <a:srgbClr val="0000FF"/>
              </a:solidFill>
            </a:endParaRPr>
          </a:p>
          <a:p>
            <a:pPr algn="l" eaLnBrk="1" hangingPunct="1"/>
            <a:endParaRPr lang="en-US" altLang="en-US" sz="2000" b="1">
              <a:solidFill>
                <a:srgbClr val="0000FF"/>
              </a:solidFill>
            </a:endParaRPr>
          </a:p>
        </p:txBody>
      </p:sp>
      <p:pic>
        <p:nvPicPr>
          <p:cNvPr id="8196" name="Picture 7" descr="rhizobium">
            <a:extLst>
              <a:ext uri="{FF2B5EF4-FFF2-40B4-BE49-F238E27FC236}">
                <a16:creationId xmlns:a16="http://schemas.microsoft.com/office/drawing/2014/main" id="{FC8FB293-C8CD-9BD5-036C-DFCD1D246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09800"/>
            <a:ext cx="2895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PeaPlant">
            <a:extLst>
              <a:ext uri="{FF2B5EF4-FFF2-40B4-BE49-F238E27FC236}">
                <a16:creationId xmlns:a16="http://schemas.microsoft.com/office/drawing/2014/main" id="{C1D68A84-0B5D-4A17-8228-98168B51A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27432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Graduation+063">
            <a:extLst>
              <a:ext uri="{FF2B5EF4-FFF2-40B4-BE49-F238E27FC236}">
                <a16:creationId xmlns:a16="http://schemas.microsoft.com/office/drawing/2014/main" id="{F79A2525-BCB7-CD06-F54D-156C5577F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259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84C1FC11-80D1-D1CF-4A1B-0E8E5743F2CC}"/>
              </a:ext>
            </a:extLst>
          </p:cNvPr>
          <p:cNvSpPr>
            <a:spLocks noGrp="1" noChangeArrowheads="1"/>
          </p:cNvSpPr>
          <p:nvPr>
            <p:ph type="ctrTitle"/>
          </p:nvPr>
        </p:nvSpPr>
        <p:spPr>
          <a:xfrm>
            <a:off x="76200" y="76200"/>
            <a:ext cx="7772400" cy="612775"/>
          </a:xfrm>
        </p:spPr>
        <p:txBody>
          <a:bodyPr/>
          <a:lstStyle/>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6) </a:t>
            </a:r>
            <a:r>
              <a:rPr lang="en-US" altLang="en-US" sz="2800" b="1" u="sng">
                <a:solidFill>
                  <a:srgbClr val="FF3300"/>
                </a:solidFill>
                <a:latin typeface="Times New Roman" panose="02020603050405020304" pitchFamily="18" charset="0"/>
                <a:cs typeface="Times New Roman" panose="02020603050405020304" pitchFamily="18" charset="0"/>
              </a:rPr>
              <a:t>Other modes of nutrition in plants</a:t>
            </a: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9219" name="Rectangle 5">
            <a:extLst>
              <a:ext uri="{FF2B5EF4-FFF2-40B4-BE49-F238E27FC236}">
                <a16:creationId xmlns:a16="http://schemas.microsoft.com/office/drawing/2014/main" id="{933E03A8-D470-EAF5-6AF7-6F86A594F775}"/>
              </a:ext>
            </a:extLst>
          </p:cNvPr>
          <p:cNvSpPr>
            <a:spLocks noGrp="1" noChangeArrowheads="1"/>
          </p:cNvSpPr>
          <p:nvPr>
            <p:ph type="subTitle" idx="1"/>
          </p:nvPr>
        </p:nvSpPr>
        <p:spPr>
          <a:xfrm>
            <a:off x="228600" y="762000"/>
            <a:ext cx="8686800" cy="5791200"/>
          </a:xfrm>
        </p:spPr>
        <p:txBody>
          <a:bodyPr/>
          <a:lstStyle/>
          <a:p>
            <a:pPr algn="l" eaLnBrk="1" hangingPunct="1"/>
            <a:r>
              <a:rPr lang="en-US" altLang="en-US" sz="2000" b="1"/>
              <a:t> </a:t>
            </a:r>
            <a:r>
              <a:rPr lang="en-US" altLang="en-US" sz="2000" b="1">
                <a:solidFill>
                  <a:srgbClr val="FF3300"/>
                </a:solidFill>
              </a:rPr>
              <a:t>i) </a:t>
            </a:r>
            <a:r>
              <a:rPr lang="en-US" altLang="en-US" sz="2000" b="1" u="sng">
                <a:solidFill>
                  <a:srgbClr val="FF3300"/>
                </a:solidFill>
              </a:rPr>
              <a:t>Parasitic plants :-</a:t>
            </a:r>
            <a:r>
              <a:rPr lang="en-US" altLang="en-US" sz="2000" b="1"/>
              <a:t>  </a:t>
            </a:r>
            <a:r>
              <a:rPr lang="en-US" altLang="en-US" sz="2000" b="1">
                <a:solidFill>
                  <a:srgbClr val="0000FF"/>
                </a:solidFill>
              </a:rPr>
              <a:t>are plants which do not have chlorophyll and cannot prepare their own food. They get their food from other plants called host . Eg :- Cuscuta ( Amarbel)</a:t>
            </a:r>
          </a:p>
          <a:p>
            <a:pPr algn="l" eaLnBrk="1" hangingPunct="1"/>
            <a:r>
              <a:rPr lang="en-US" altLang="en-US" sz="2000" b="1">
                <a:solidFill>
                  <a:srgbClr val="0000FF"/>
                </a:solidFill>
              </a:rPr>
              <a:t>    </a:t>
            </a:r>
            <a:endParaRPr lang="en-US" altLang="en-US" sz="2000" b="1" u="sng">
              <a:solidFill>
                <a:srgbClr val="0000FF"/>
              </a:solidFill>
            </a:endParaRPr>
          </a:p>
        </p:txBody>
      </p:sp>
      <p:pic>
        <p:nvPicPr>
          <p:cNvPr id="9220" name="Picture 7" descr="cuscuta">
            <a:extLst>
              <a:ext uri="{FF2B5EF4-FFF2-40B4-BE49-F238E27FC236}">
                <a16:creationId xmlns:a16="http://schemas.microsoft.com/office/drawing/2014/main" id="{C4EF0385-0550-5D3F-1EBF-367781046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2895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cuscujapon02">
            <a:extLst>
              <a:ext uri="{FF2B5EF4-FFF2-40B4-BE49-F238E27FC236}">
                <a16:creationId xmlns:a16="http://schemas.microsoft.com/office/drawing/2014/main" id="{FDE2A20C-EEAA-B047-DAFF-65EA0F4DB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81200"/>
            <a:ext cx="274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cuscujapon01">
            <a:extLst>
              <a:ext uri="{FF2B5EF4-FFF2-40B4-BE49-F238E27FC236}">
                <a16:creationId xmlns:a16="http://schemas.microsoft.com/office/drawing/2014/main" id="{41185980-69F1-294E-B34B-1103C394F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81200"/>
            <a:ext cx="289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C2EA0BCD-0223-EAC6-7D34-A051E0634E84}"/>
              </a:ext>
            </a:extLst>
          </p:cNvPr>
          <p:cNvSpPr>
            <a:spLocks noGrp="1" noChangeArrowheads="1"/>
          </p:cNvSpPr>
          <p:nvPr>
            <p:ph type="subTitle" idx="1"/>
          </p:nvPr>
        </p:nvSpPr>
        <p:spPr>
          <a:xfrm>
            <a:off x="152400" y="228600"/>
            <a:ext cx="8763000" cy="6248400"/>
          </a:xfrm>
        </p:spPr>
        <p:txBody>
          <a:bodyPr/>
          <a:lstStyle/>
          <a:p>
            <a:pPr algn="l" eaLnBrk="1" hangingPunct="1"/>
            <a:r>
              <a:rPr lang="en-US" altLang="en-US" sz="2000" b="1"/>
              <a:t> </a:t>
            </a:r>
            <a:r>
              <a:rPr lang="en-US" altLang="en-US" sz="2000" b="1">
                <a:solidFill>
                  <a:srgbClr val="FF3300"/>
                </a:solidFill>
              </a:rPr>
              <a:t>ii) </a:t>
            </a:r>
            <a:r>
              <a:rPr lang="en-US" altLang="en-US" sz="2000" b="1" u="sng">
                <a:solidFill>
                  <a:srgbClr val="FF3300"/>
                </a:solidFill>
              </a:rPr>
              <a:t>Insectivorous plants :-</a:t>
            </a:r>
            <a:r>
              <a:rPr lang="en-US" altLang="en-US" sz="2000" b="1"/>
              <a:t>  </a:t>
            </a:r>
            <a:r>
              <a:rPr lang="en-US" altLang="en-US" sz="2000" b="1">
                <a:solidFill>
                  <a:srgbClr val="0000FF"/>
                </a:solidFill>
              </a:rPr>
              <a:t>are plants which feed on insects. Eg:- Pitcher plant. The leaf of the pitcher plant is modified into a pitcher. The end of the pitcher has a lid which can open and close. When an insect enters the pitcher, the lid closes. The insect is then digested by digestive juices inside the pitcher. </a:t>
            </a:r>
          </a:p>
        </p:txBody>
      </p:sp>
      <p:sp>
        <p:nvSpPr>
          <p:cNvPr id="10243" name="Rectangle 6">
            <a:extLst>
              <a:ext uri="{FF2B5EF4-FFF2-40B4-BE49-F238E27FC236}">
                <a16:creationId xmlns:a16="http://schemas.microsoft.com/office/drawing/2014/main" id="{92287300-A439-6C1B-DD4A-E919B5DC6386}"/>
              </a:ext>
            </a:extLst>
          </p:cNvPr>
          <p:cNvSpPr>
            <a:spLocks noGrp="1" noChangeArrowheads="1"/>
          </p:cNvSpPr>
          <p:nvPr>
            <p:ph type="ctrTitle"/>
          </p:nvPr>
        </p:nvSpPr>
        <p:spPr/>
        <p:txBody>
          <a:bodyPr/>
          <a:lstStyle/>
          <a:p>
            <a:pPr eaLnBrk="1" hangingPunct="1"/>
            <a:endParaRPr lang="en-US" altLang="en-US"/>
          </a:p>
        </p:txBody>
      </p:sp>
      <p:pic>
        <p:nvPicPr>
          <p:cNvPr id="10244" name="Picture 8" descr="pitcher-plant--0002">
            <a:extLst>
              <a:ext uri="{FF2B5EF4-FFF2-40B4-BE49-F238E27FC236}">
                <a16:creationId xmlns:a16="http://schemas.microsoft.com/office/drawing/2014/main" id="{9B7F6959-CAD9-1052-453B-6D72EC0BF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057400"/>
            <a:ext cx="3867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1pitcherPlantIn3225M">
            <a:extLst>
              <a:ext uri="{FF2B5EF4-FFF2-40B4-BE49-F238E27FC236}">
                <a16:creationId xmlns:a16="http://schemas.microsoft.com/office/drawing/2014/main" id="{D27AED68-8AED-0127-12F0-74FC6058A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3" y="2057400"/>
            <a:ext cx="41481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614</TotalTime>
  <Words>976</Words>
  <Application>Microsoft Office PowerPoint</Application>
  <PresentationFormat>On-screen Show (4:3)</PresentationFormat>
  <Paragraphs>53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Default Design</vt:lpstr>
      <vt:lpstr>CHAPTER - 1  NUTRITION IN PLANTS</vt:lpstr>
      <vt:lpstr>1) Nutrients :-</vt:lpstr>
      <vt:lpstr> 2) Nutrition :-</vt:lpstr>
      <vt:lpstr>4)Photosynthesis - Food making process in plants :-</vt:lpstr>
      <vt:lpstr>PowerPoint Presentation</vt:lpstr>
      <vt:lpstr>PowerPoint Presentation</vt:lpstr>
      <vt:lpstr>5) Synthesis of proteins :-</vt:lpstr>
      <vt:lpstr>6) Other modes of nutrition in plants :-</vt:lpstr>
      <vt:lpstr>PowerPoint Presentation</vt:lpstr>
      <vt:lpstr>PowerPoint Presentation</vt:lpstr>
      <vt:lpstr>PowerPoint Presentation</vt:lpstr>
      <vt:lpstr>7) How nutrients are replenished in the soil :-</vt:lpstr>
      <vt:lpstr>Activity – 1 :-</vt:lpstr>
      <vt:lpstr>Activity –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1  NUTRITION IN PLANTS</dc:title>
  <dc:creator>P. K. Singh</dc:creator>
  <cp:lastModifiedBy>Chishant Nimesh</cp:lastModifiedBy>
  <cp:revision>28</cp:revision>
  <dcterms:created xsi:type="dcterms:W3CDTF">2009-04-04T14:55:30Z</dcterms:created>
  <dcterms:modified xsi:type="dcterms:W3CDTF">2023-08-03T10:06:44Z</dcterms:modified>
</cp:coreProperties>
</file>