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4" r:id="rId4"/>
    <p:sldId id="293" r:id="rId5"/>
    <p:sldId id="270" r:id="rId6"/>
    <p:sldId id="272" r:id="rId7"/>
    <p:sldId id="273" r:id="rId8"/>
    <p:sldId id="271" r:id="rId9"/>
    <p:sldId id="275" r:id="rId10"/>
    <p:sldId id="281" r:id="rId11"/>
    <p:sldId id="277" r:id="rId12"/>
    <p:sldId id="283" r:id="rId13"/>
    <p:sldId id="295" r:id="rId14"/>
    <p:sldId id="278" r:id="rId15"/>
    <p:sldId id="284" r:id="rId16"/>
    <p:sldId id="296" r:id="rId17"/>
    <p:sldId id="285" r:id="rId18"/>
    <p:sldId id="294" r:id="rId19"/>
    <p:sldId id="286" r:id="rId20"/>
    <p:sldId id="287" r:id="rId21"/>
    <p:sldId id="276"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885"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61B4BE6-70DA-E45E-9BFC-301EF7E3EA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D6BF2A-1FD0-C6CF-B86F-5C1A059AA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C91304-8E8B-DB91-605D-A87FB286C4FD}"/>
              </a:ext>
            </a:extLst>
          </p:cNvPr>
          <p:cNvSpPr>
            <a:spLocks noGrp="1" noChangeArrowheads="1"/>
          </p:cNvSpPr>
          <p:nvPr>
            <p:ph type="sldNum" sz="quarter" idx="12"/>
          </p:nvPr>
        </p:nvSpPr>
        <p:spPr>
          <a:ln/>
        </p:spPr>
        <p:txBody>
          <a:bodyPr/>
          <a:lstStyle>
            <a:lvl1pPr>
              <a:defRPr/>
            </a:lvl1pPr>
          </a:lstStyle>
          <a:p>
            <a:fld id="{671568BB-93F7-48A9-9022-983C19BB12B1}" type="slidenum">
              <a:rPr lang="en-US" altLang="en-US"/>
              <a:pPr/>
              <a:t>‹#›</a:t>
            </a:fld>
            <a:endParaRPr lang="en-US" altLang="en-US"/>
          </a:p>
        </p:txBody>
      </p:sp>
    </p:spTree>
    <p:extLst>
      <p:ext uri="{BB962C8B-B14F-4D97-AF65-F5344CB8AC3E}">
        <p14:creationId xmlns:p14="http://schemas.microsoft.com/office/powerpoint/2010/main" val="198582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4B1094-71BF-B4BC-2421-6DF5712086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77BCE9-DDF9-5A8E-720B-93985D38C6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E78F5C-63BF-5FFD-D2EA-A5BD6F37E9F8}"/>
              </a:ext>
            </a:extLst>
          </p:cNvPr>
          <p:cNvSpPr>
            <a:spLocks noGrp="1" noChangeArrowheads="1"/>
          </p:cNvSpPr>
          <p:nvPr>
            <p:ph type="sldNum" sz="quarter" idx="12"/>
          </p:nvPr>
        </p:nvSpPr>
        <p:spPr>
          <a:ln/>
        </p:spPr>
        <p:txBody>
          <a:bodyPr/>
          <a:lstStyle>
            <a:lvl1pPr>
              <a:defRPr/>
            </a:lvl1pPr>
          </a:lstStyle>
          <a:p>
            <a:fld id="{74839E6C-5320-4B91-B604-08B38DD6611D}" type="slidenum">
              <a:rPr lang="en-US" altLang="en-US"/>
              <a:pPr/>
              <a:t>‹#›</a:t>
            </a:fld>
            <a:endParaRPr lang="en-US" altLang="en-US"/>
          </a:p>
        </p:txBody>
      </p:sp>
    </p:spTree>
    <p:extLst>
      <p:ext uri="{BB962C8B-B14F-4D97-AF65-F5344CB8AC3E}">
        <p14:creationId xmlns:p14="http://schemas.microsoft.com/office/powerpoint/2010/main" val="243790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2C2E26-2D18-E5C6-3D4A-953C9CDA0C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208ACF-F682-197E-1248-129EC70EC5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CAE4E5-2478-1237-9741-8CCE90A2253A}"/>
              </a:ext>
            </a:extLst>
          </p:cNvPr>
          <p:cNvSpPr>
            <a:spLocks noGrp="1" noChangeArrowheads="1"/>
          </p:cNvSpPr>
          <p:nvPr>
            <p:ph type="sldNum" sz="quarter" idx="12"/>
          </p:nvPr>
        </p:nvSpPr>
        <p:spPr>
          <a:ln/>
        </p:spPr>
        <p:txBody>
          <a:bodyPr/>
          <a:lstStyle>
            <a:lvl1pPr>
              <a:defRPr/>
            </a:lvl1pPr>
          </a:lstStyle>
          <a:p>
            <a:fld id="{ABFA699E-95ED-47BE-9488-AE128BC74E10}" type="slidenum">
              <a:rPr lang="en-US" altLang="en-US"/>
              <a:pPr/>
              <a:t>‹#›</a:t>
            </a:fld>
            <a:endParaRPr lang="en-US" altLang="en-US"/>
          </a:p>
        </p:txBody>
      </p:sp>
    </p:spTree>
    <p:extLst>
      <p:ext uri="{BB962C8B-B14F-4D97-AF65-F5344CB8AC3E}">
        <p14:creationId xmlns:p14="http://schemas.microsoft.com/office/powerpoint/2010/main" val="427720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4F762A-B890-707D-41C7-19F53EA2DB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C4A4B2-2697-9D31-B13D-E12E7957CD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D69C95-205C-2744-1C38-842DA020C287}"/>
              </a:ext>
            </a:extLst>
          </p:cNvPr>
          <p:cNvSpPr>
            <a:spLocks noGrp="1" noChangeArrowheads="1"/>
          </p:cNvSpPr>
          <p:nvPr>
            <p:ph type="sldNum" sz="quarter" idx="12"/>
          </p:nvPr>
        </p:nvSpPr>
        <p:spPr>
          <a:ln/>
        </p:spPr>
        <p:txBody>
          <a:bodyPr/>
          <a:lstStyle>
            <a:lvl1pPr>
              <a:defRPr/>
            </a:lvl1pPr>
          </a:lstStyle>
          <a:p>
            <a:fld id="{3C449D80-5321-46BA-AADA-24E72D4D2203}" type="slidenum">
              <a:rPr lang="en-US" altLang="en-US"/>
              <a:pPr/>
              <a:t>‹#›</a:t>
            </a:fld>
            <a:endParaRPr lang="en-US" altLang="en-US"/>
          </a:p>
        </p:txBody>
      </p:sp>
    </p:spTree>
    <p:extLst>
      <p:ext uri="{BB962C8B-B14F-4D97-AF65-F5344CB8AC3E}">
        <p14:creationId xmlns:p14="http://schemas.microsoft.com/office/powerpoint/2010/main" val="53147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AEC7B09-BF8D-CD95-2DB9-0DB7817DBF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06E69B-C5A2-7D1D-BFA2-62034031A2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BCF7F4-B18C-A08F-D76A-92958AEFAA60}"/>
              </a:ext>
            </a:extLst>
          </p:cNvPr>
          <p:cNvSpPr>
            <a:spLocks noGrp="1" noChangeArrowheads="1"/>
          </p:cNvSpPr>
          <p:nvPr>
            <p:ph type="sldNum" sz="quarter" idx="12"/>
          </p:nvPr>
        </p:nvSpPr>
        <p:spPr>
          <a:ln/>
        </p:spPr>
        <p:txBody>
          <a:bodyPr/>
          <a:lstStyle>
            <a:lvl1pPr>
              <a:defRPr/>
            </a:lvl1pPr>
          </a:lstStyle>
          <a:p>
            <a:fld id="{04C9BD7F-B186-49DF-BAFA-32DFB3870E20}" type="slidenum">
              <a:rPr lang="en-US" altLang="en-US"/>
              <a:pPr/>
              <a:t>‹#›</a:t>
            </a:fld>
            <a:endParaRPr lang="en-US" altLang="en-US"/>
          </a:p>
        </p:txBody>
      </p:sp>
    </p:spTree>
    <p:extLst>
      <p:ext uri="{BB962C8B-B14F-4D97-AF65-F5344CB8AC3E}">
        <p14:creationId xmlns:p14="http://schemas.microsoft.com/office/powerpoint/2010/main" val="35013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9EFE23E-60B2-34D5-7AFC-CDC314D6E28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36EDB6-C3A4-5E6A-AE4F-FD37AFB83C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8A6779-2702-9E3B-379F-CF38506CFAE8}"/>
              </a:ext>
            </a:extLst>
          </p:cNvPr>
          <p:cNvSpPr>
            <a:spLocks noGrp="1" noChangeArrowheads="1"/>
          </p:cNvSpPr>
          <p:nvPr>
            <p:ph type="sldNum" sz="quarter" idx="12"/>
          </p:nvPr>
        </p:nvSpPr>
        <p:spPr>
          <a:ln/>
        </p:spPr>
        <p:txBody>
          <a:bodyPr/>
          <a:lstStyle>
            <a:lvl1pPr>
              <a:defRPr/>
            </a:lvl1pPr>
          </a:lstStyle>
          <a:p>
            <a:fld id="{86C91768-EEA4-47D5-B43F-F5091D84176F}" type="slidenum">
              <a:rPr lang="en-US" altLang="en-US"/>
              <a:pPr/>
              <a:t>‹#›</a:t>
            </a:fld>
            <a:endParaRPr lang="en-US" altLang="en-US"/>
          </a:p>
        </p:txBody>
      </p:sp>
    </p:spTree>
    <p:extLst>
      <p:ext uri="{BB962C8B-B14F-4D97-AF65-F5344CB8AC3E}">
        <p14:creationId xmlns:p14="http://schemas.microsoft.com/office/powerpoint/2010/main" val="3296931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25A6652-A5C4-4478-C7A3-01849F256C3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E6485EF-0D4D-4C5A-1912-4618115ED3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862662C-1316-4378-722A-352151243C9C}"/>
              </a:ext>
            </a:extLst>
          </p:cNvPr>
          <p:cNvSpPr>
            <a:spLocks noGrp="1" noChangeArrowheads="1"/>
          </p:cNvSpPr>
          <p:nvPr>
            <p:ph type="sldNum" sz="quarter" idx="12"/>
          </p:nvPr>
        </p:nvSpPr>
        <p:spPr>
          <a:ln/>
        </p:spPr>
        <p:txBody>
          <a:bodyPr/>
          <a:lstStyle>
            <a:lvl1pPr>
              <a:defRPr/>
            </a:lvl1pPr>
          </a:lstStyle>
          <a:p>
            <a:fld id="{C2D4D9FC-B084-4C0F-9DD3-D034E039966F}" type="slidenum">
              <a:rPr lang="en-US" altLang="en-US"/>
              <a:pPr/>
              <a:t>‹#›</a:t>
            </a:fld>
            <a:endParaRPr lang="en-US" altLang="en-US"/>
          </a:p>
        </p:txBody>
      </p:sp>
    </p:spTree>
    <p:extLst>
      <p:ext uri="{BB962C8B-B14F-4D97-AF65-F5344CB8AC3E}">
        <p14:creationId xmlns:p14="http://schemas.microsoft.com/office/powerpoint/2010/main" val="102711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A78BAB1-8392-CDD6-79C5-B0440A77D8E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63D181B-34CE-59AD-B2B8-99DD0787A0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95FF3E5-19F4-B6D6-732C-479C0E852255}"/>
              </a:ext>
            </a:extLst>
          </p:cNvPr>
          <p:cNvSpPr>
            <a:spLocks noGrp="1" noChangeArrowheads="1"/>
          </p:cNvSpPr>
          <p:nvPr>
            <p:ph type="sldNum" sz="quarter" idx="12"/>
          </p:nvPr>
        </p:nvSpPr>
        <p:spPr>
          <a:ln/>
        </p:spPr>
        <p:txBody>
          <a:bodyPr/>
          <a:lstStyle>
            <a:lvl1pPr>
              <a:defRPr/>
            </a:lvl1pPr>
          </a:lstStyle>
          <a:p>
            <a:fld id="{12CA357F-41CF-468C-BE6D-B2B26B1C9280}" type="slidenum">
              <a:rPr lang="en-US" altLang="en-US"/>
              <a:pPr/>
              <a:t>‹#›</a:t>
            </a:fld>
            <a:endParaRPr lang="en-US" altLang="en-US"/>
          </a:p>
        </p:txBody>
      </p:sp>
    </p:spTree>
    <p:extLst>
      <p:ext uri="{BB962C8B-B14F-4D97-AF65-F5344CB8AC3E}">
        <p14:creationId xmlns:p14="http://schemas.microsoft.com/office/powerpoint/2010/main" val="120798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3F96295-B94A-A108-87DE-62FC10158C9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D6A7169-C6DE-B8C5-F1F2-6A8B493EDA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05BBCC4-2916-E60F-315B-9FCCC2355B88}"/>
              </a:ext>
            </a:extLst>
          </p:cNvPr>
          <p:cNvSpPr>
            <a:spLocks noGrp="1" noChangeArrowheads="1"/>
          </p:cNvSpPr>
          <p:nvPr>
            <p:ph type="sldNum" sz="quarter" idx="12"/>
          </p:nvPr>
        </p:nvSpPr>
        <p:spPr>
          <a:ln/>
        </p:spPr>
        <p:txBody>
          <a:bodyPr/>
          <a:lstStyle>
            <a:lvl1pPr>
              <a:defRPr/>
            </a:lvl1pPr>
          </a:lstStyle>
          <a:p>
            <a:fld id="{947B8436-A9F2-4303-8F4D-799B28AF0613}" type="slidenum">
              <a:rPr lang="en-US" altLang="en-US"/>
              <a:pPr/>
              <a:t>‹#›</a:t>
            </a:fld>
            <a:endParaRPr lang="en-US" altLang="en-US"/>
          </a:p>
        </p:txBody>
      </p:sp>
    </p:spTree>
    <p:extLst>
      <p:ext uri="{BB962C8B-B14F-4D97-AF65-F5344CB8AC3E}">
        <p14:creationId xmlns:p14="http://schemas.microsoft.com/office/powerpoint/2010/main" val="85385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ADCED9E-A642-83FB-9D50-679FCBA3F8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ACBC1EC-95AA-C8AA-67D5-8439C0124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C1C2AE-4140-BBA4-D696-DC591C8C63C6}"/>
              </a:ext>
            </a:extLst>
          </p:cNvPr>
          <p:cNvSpPr>
            <a:spLocks noGrp="1" noChangeArrowheads="1"/>
          </p:cNvSpPr>
          <p:nvPr>
            <p:ph type="sldNum" sz="quarter" idx="12"/>
          </p:nvPr>
        </p:nvSpPr>
        <p:spPr>
          <a:ln/>
        </p:spPr>
        <p:txBody>
          <a:bodyPr/>
          <a:lstStyle>
            <a:lvl1pPr>
              <a:defRPr/>
            </a:lvl1pPr>
          </a:lstStyle>
          <a:p>
            <a:fld id="{74479FC0-2CC3-4012-AE3B-D2FA6D3F73C1}" type="slidenum">
              <a:rPr lang="en-US" altLang="en-US"/>
              <a:pPr/>
              <a:t>‹#›</a:t>
            </a:fld>
            <a:endParaRPr lang="en-US" altLang="en-US"/>
          </a:p>
        </p:txBody>
      </p:sp>
    </p:spTree>
    <p:extLst>
      <p:ext uri="{BB962C8B-B14F-4D97-AF65-F5344CB8AC3E}">
        <p14:creationId xmlns:p14="http://schemas.microsoft.com/office/powerpoint/2010/main" val="117102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241F71F-EF6C-A150-A328-47A7EEE5ED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402AD7-55F6-1DC1-35D3-8356D4CE92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FA5496-CF91-07C1-46AE-AE78E5820865}"/>
              </a:ext>
            </a:extLst>
          </p:cNvPr>
          <p:cNvSpPr>
            <a:spLocks noGrp="1" noChangeArrowheads="1"/>
          </p:cNvSpPr>
          <p:nvPr>
            <p:ph type="sldNum" sz="quarter" idx="12"/>
          </p:nvPr>
        </p:nvSpPr>
        <p:spPr>
          <a:ln/>
        </p:spPr>
        <p:txBody>
          <a:bodyPr/>
          <a:lstStyle>
            <a:lvl1pPr>
              <a:defRPr/>
            </a:lvl1pPr>
          </a:lstStyle>
          <a:p>
            <a:fld id="{5038FF65-795E-49F7-9828-CEE163264300}" type="slidenum">
              <a:rPr lang="en-US" altLang="en-US"/>
              <a:pPr/>
              <a:t>‹#›</a:t>
            </a:fld>
            <a:endParaRPr lang="en-US" altLang="en-US"/>
          </a:p>
        </p:txBody>
      </p:sp>
    </p:spTree>
    <p:extLst>
      <p:ext uri="{BB962C8B-B14F-4D97-AF65-F5344CB8AC3E}">
        <p14:creationId xmlns:p14="http://schemas.microsoft.com/office/powerpoint/2010/main" val="319062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B013E39-CBEE-1E8C-1477-50AA2B4DE72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5EDAF58-1A31-DE29-2C37-821D89DC78E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84B1BDD-AD19-FF9F-D501-63DD65EA1C9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06AC9336-CB2E-C7F9-1236-7ACD1385AF5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9124771C-5008-B34D-5716-7C9858A57F5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1DB3B3E-129F-4962-B6A9-4C3F8E6AB26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64512B2-2008-0096-2551-C94804FC0B32}"/>
              </a:ext>
            </a:extLst>
          </p:cNvPr>
          <p:cNvSpPr>
            <a:spLocks noGrp="1" noChangeArrowheads="1"/>
          </p:cNvSpPr>
          <p:nvPr>
            <p:ph type="ctrTitle"/>
          </p:nvPr>
        </p:nvSpPr>
        <p:spPr>
          <a:xfrm>
            <a:off x="685800" y="533400"/>
            <a:ext cx="7772400" cy="3048000"/>
          </a:xfrm>
        </p:spPr>
        <p:txBody>
          <a:bodyPr/>
          <a:lstStyle/>
          <a:p>
            <a:pPr eaLnBrk="1" hangingPunct="1">
              <a:defRPr/>
            </a:pPr>
            <a:r>
              <a:rPr lang="en-US" sz="4800" b="1" u="sng">
                <a:solidFill>
                  <a:schemeClr val="accent5">
                    <a:lumMod val="50000"/>
                  </a:schemeClr>
                </a:solidFill>
                <a:latin typeface="Times New Roman" pitchFamily="18" charset="0"/>
                <a:cs typeface="Times New Roman" pitchFamily="18" charset="0"/>
              </a:rPr>
              <a:t>CHAPTER - </a:t>
            </a:r>
            <a:r>
              <a:rPr lang="en-US" sz="4800" b="1" u="sng" dirty="0">
                <a:solidFill>
                  <a:schemeClr val="accent5">
                    <a:lumMod val="50000"/>
                  </a:schemeClr>
                </a:solidFill>
                <a:latin typeface="Times New Roman" pitchFamily="18" charset="0"/>
                <a:cs typeface="Times New Roman" pitchFamily="18" charset="0"/>
              </a:rPr>
              <a:t>4</a:t>
            </a:r>
            <a:br>
              <a:rPr lang="en-US" sz="4800" b="1" u="sng" dirty="0">
                <a:solidFill>
                  <a:schemeClr val="accent5">
                    <a:lumMod val="50000"/>
                  </a:schemeClr>
                </a:solidFill>
                <a:latin typeface="Times New Roman" pitchFamily="18" charset="0"/>
                <a:cs typeface="Times New Roman" pitchFamily="18" charset="0"/>
              </a:rPr>
            </a:br>
            <a:br>
              <a:rPr lang="en-US" sz="4800" b="1" dirty="0">
                <a:latin typeface="Times New Roman" pitchFamily="18" charset="0"/>
                <a:cs typeface="Times New Roman" pitchFamily="18" charset="0"/>
              </a:rPr>
            </a:br>
            <a:r>
              <a:rPr lang="en-US" sz="4800" b="1" u="sng" dirty="0">
                <a:solidFill>
                  <a:srgbClr val="FF9900"/>
                </a:solidFill>
                <a:latin typeface="Times New Roman" pitchFamily="18" charset="0"/>
                <a:cs typeface="Times New Roman" pitchFamily="18" charset="0"/>
              </a:rPr>
              <a:t>HEAT</a:t>
            </a:r>
          </a:p>
        </p:txBody>
      </p:sp>
      <p:sp>
        <p:nvSpPr>
          <p:cNvPr id="2051" name="Rectangle 3">
            <a:extLst>
              <a:ext uri="{FF2B5EF4-FFF2-40B4-BE49-F238E27FC236}">
                <a16:creationId xmlns:a16="http://schemas.microsoft.com/office/drawing/2014/main" id="{F6633F08-13FF-12DB-DF36-849920746455}"/>
              </a:ext>
            </a:extLst>
          </p:cNvPr>
          <p:cNvSpPr>
            <a:spLocks noGrp="1" noChangeArrowheads="1"/>
          </p:cNvSpPr>
          <p:nvPr>
            <p:ph type="subTitle" idx="1"/>
          </p:nvPr>
        </p:nvSpPr>
        <p:spPr>
          <a:xfrm>
            <a:off x="685800" y="3962400"/>
            <a:ext cx="7772400" cy="2286000"/>
          </a:xfrm>
        </p:spPr>
        <p:txBody>
          <a:bodyPr/>
          <a:lstStyle/>
          <a:p>
            <a:pPr algn="l" eaLnBrk="1" hangingPunct="1"/>
            <a:r>
              <a:rPr lang="en-US" altLang="en-US" sz="2400" b="1" u="sng">
                <a:solidFill>
                  <a:srgbClr val="FF3300"/>
                </a:solidFill>
                <a:latin typeface="Times New Roman" panose="02020603050405020304" pitchFamily="18" charset="0"/>
              </a:rPr>
              <a:t>CLASS</a:t>
            </a:r>
            <a:r>
              <a:rPr lang="en-US" altLang="en-US" sz="2400" b="1">
                <a:solidFill>
                  <a:srgbClr val="336600"/>
                </a:solidFill>
                <a:latin typeface="Times New Roman" panose="02020603050405020304" pitchFamily="18" charset="0"/>
              </a:rPr>
              <a:t>                             </a:t>
            </a:r>
            <a:r>
              <a:rPr lang="en-US" altLang="en-US" sz="2400" b="1">
                <a:solidFill>
                  <a:srgbClr val="0000FF"/>
                </a:solidFill>
                <a:latin typeface="Times New Roman" panose="02020603050405020304" pitchFamily="18" charset="0"/>
              </a:rPr>
              <a:t>:- VII </a:t>
            </a:r>
            <a:endParaRPr lang="en-US" altLang="en-US" sz="2400" b="1">
              <a:solidFill>
                <a:srgbClr val="336600"/>
              </a:solidFill>
              <a:latin typeface="Times New Roman" panose="02020603050405020304" pitchFamily="18" charset="0"/>
            </a:endParaRPr>
          </a:p>
          <a:p>
            <a:pPr algn="l" eaLnBrk="1" hangingPunct="1"/>
            <a:r>
              <a:rPr lang="en-US" altLang="en-US" sz="2400" b="1" u="sng">
                <a:solidFill>
                  <a:srgbClr val="FF3300"/>
                </a:solidFill>
                <a:latin typeface="Times New Roman" panose="02020603050405020304" pitchFamily="18" charset="0"/>
              </a:rPr>
              <a:t>SUBJECT</a:t>
            </a:r>
            <a:r>
              <a:rPr lang="en-US" altLang="en-US" sz="2400" b="1">
                <a:solidFill>
                  <a:srgbClr val="336600"/>
                </a:solidFill>
                <a:latin typeface="Times New Roman" panose="02020603050405020304" pitchFamily="18" charset="0"/>
              </a:rPr>
              <a:t>                        </a:t>
            </a:r>
            <a:r>
              <a:rPr lang="en-US" altLang="en-US" sz="2400" b="1">
                <a:solidFill>
                  <a:srgbClr val="0000FF"/>
                </a:solidFill>
                <a:latin typeface="Times New Roman" panose="02020603050405020304" pitchFamily="18" charset="0"/>
              </a:rPr>
              <a:t>:- SCIENCE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6E9B4D7F-F18A-BCB7-06D3-DA772389199C}"/>
              </a:ext>
            </a:extLst>
          </p:cNvPr>
          <p:cNvSpPr>
            <a:spLocks noGrp="1" noChangeArrowheads="1"/>
          </p:cNvSpPr>
          <p:nvPr>
            <p:ph type="ctrTitle"/>
          </p:nvPr>
        </p:nvSpPr>
        <p:spPr>
          <a:xfrm>
            <a:off x="76200" y="73025"/>
            <a:ext cx="7772400" cy="688975"/>
          </a:xfrm>
        </p:spPr>
        <p:txBody>
          <a:bodyPr/>
          <a:lstStyle/>
          <a:p>
            <a:pPr algn="l" eaLnBrk="1" hangingPunct="1"/>
            <a:r>
              <a:rPr lang="en-US" altLang="en-US" sz="2800" b="1">
                <a:solidFill>
                  <a:srgbClr val="FF0000"/>
                </a:solidFill>
                <a:latin typeface="Times New Roman" panose="02020603050405020304" pitchFamily="18" charset="0"/>
                <a:cs typeface="Times New Roman" panose="02020603050405020304" pitchFamily="18" charset="0"/>
              </a:rPr>
              <a:t>i) </a:t>
            </a:r>
            <a:r>
              <a:rPr lang="en-US" altLang="en-US" sz="2800" b="1" u="sng">
                <a:solidFill>
                  <a:srgbClr val="FF0000"/>
                </a:solidFill>
                <a:latin typeface="Times New Roman" panose="02020603050405020304" pitchFamily="18" charset="0"/>
                <a:cs typeface="Times New Roman" panose="02020603050405020304" pitchFamily="18" charset="0"/>
              </a:rPr>
              <a:t>Conduction</a:t>
            </a:r>
            <a:r>
              <a:rPr lang="en-US" altLang="en-US" sz="2800" b="1">
                <a:solidFill>
                  <a:srgbClr val="FF0000"/>
                </a:solidFill>
                <a:latin typeface="Times New Roman" panose="02020603050405020304" pitchFamily="18" charset="0"/>
                <a:cs typeface="Times New Roman" panose="02020603050405020304" pitchFamily="18" charset="0"/>
              </a:rPr>
              <a:t> :-</a:t>
            </a:r>
          </a:p>
        </p:txBody>
      </p:sp>
      <p:sp>
        <p:nvSpPr>
          <p:cNvPr id="11267" name="Rectangle 5">
            <a:extLst>
              <a:ext uri="{FF2B5EF4-FFF2-40B4-BE49-F238E27FC236}">
                <a16:creationId xmlns:a16="http://schemas.microsoft.com/office/drawing/2014/main" id="{720A4427-B8E5-1DA7-D7C4-BE6B142A1DE4}"/>
              </a:ext>
            </a:extLst>
          </p:cNvPr>
          <p:cNvSpPr>
            <a:spLocks noGrp="1" noChangeArrowheads="1"/>
          </p:cNvSpPr>
          <p:nvPr>
            <p:ph type="subTitle" idx="1"/>
          </p:nvPr>
        </p:nvSpPr>
        <p:spPr>
          <a:xfrm>
            <a:off x="152400" y="685800"/>
            <a:ext cx="8610600" cy="5715000"/>
          </a:xfrm>
        </p:spPr>
        <p:txBody>
          <a:bodyPr/>
          <a:lstStyle/>
          <a:p>
            <a:pPr algn="l" eaLnBrk="1" hangingPunct="1"/>
            <a:r>
              <a:rPr lang="en-US" altLang="en-US" sz="2000" b="1"/>
              <a:t>  </a:t>
            </a:r>
            <a:r>
              <a:rPr lang="en-US" altLang="en-US" sz="2000" b="1">
                <a:solidFill>
                  <a:srgbClr val="0000FF"/>
                </a:solidFill>
              </a:rPr>
              <a:t>Conduction is the process by which heat is transferred in solids from the hotter end to the colder end.</a:t>
            </a:r>
          </a:p>
          <a:p>
            <a:pPr algn="l" eaLnBrk="1" hangingPunct="1"/>
            <a:r>
              <a:rPr lang="en-US" altLang="en-US" sz="2000" b="1"/>
              <a:t>  </a:t>
            </a:r>
            <a:r>
              <a:rPr lang="en-US" altLang="en-US" sz="2000" b="1" u="sng">
                <a:solidFill>
                  <a:srgbClr val="FF0000"/>
                </a:solidFill>
              </a:rPr>
              <a:t>Activity</a:t>
            </a:r>
            <a:r>
              <a:rPr lang="en-US" altLang="en-US" sz="2000" b="1">
                <a:solidFill>
                  <a:srgbClr val="FF0000"/>
                </a:solidFill>
              </a:rPr>
              <a:t> :-</a:t>
            </a:r>
          </a:p>
          <a:p>
            <a:pPr algn="l" eaLnBrk="1" hangingPunct="1"/>
            <a:r>
              <a:rPr lang="en-US" altLang="en-US" sz="2000" b="1"/>
              <a:t>  </a:t>
            </a:r>
            <a:r>
              <a:rPr lang="en-US" altLang="en-US" sz="2000" b="1">
                <a:solidFill>
                  <a:srgbClr val="0000FF"/>
                </a:solidFill>
              </a:rPr>
              <a:t>Take an iron or aluminium rod or strip. Fix a few wax pieces on at  equal distances. Clamp the rod to a stand. Heat the other end of the rod. The wax pieces begin to melt and fall down from the heated end. This shows that heat is transferred from the hotter end to the colder end by conduction.</a:t>
            </a:r>
            <a:r>
              <a:rPr lang="en-US" altLang="en-US" sz="2000" b="1" u="sng">
                <a:solidFill>
                  <a:srgbClr val="0000FF"/>
                </a:solidFill>
              </a:rPr>
              <a:t> </a:t>
            </a:r>
          </a:p>
        </p:txBody>
      </p:sp>
      <p:sp>
        <p:nvSpPr>
          <p:cNvPr id="11268" name="Oval 14">
            <a:extLst>
              <a:ext uri="{FF2B5EF4-FFF2-40B4-BE49-F238E27FC236}">
                <a16:creationId xmlns:a16="http://schemas.microsoft.com/office/drawing/2014/main" id="{06DB5B76-9196-CA9D-43B2-BDE9A8172F53}"/>
              </a:ext>
            </a:extLst>
          </p:cNvPr>
          <p:cNvSpPr>
            <a:spLocks noChangeArrowheads="1"/>
          </p:cNvSpPr>
          <p:nvPr/>
        </p:nvSpPr>
        <p:spPr bwMode="auto">
          <a:xfrm>
            <a:off x="5562600" y="4343400"/>
            <a:ext cx="3048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1269" name="Picture 32" descr="heat_a">
            <a:extLst>
              <a:ext uri="{FF2B5EF4-FFF2-40B4-BE49-F238E27FC236}">
                <a16:creationId xmlns:a16="http://schemas.microsoft.com/office/drawing/2014/main" id="{E692967C-1597-8FD5-4ACE-1CA7FAE51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57600"/>
            <a:ext cx="3124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34">
            <a:extLst>
              <a:ext uri="{FF2B5EF4-FFF2-40B4-BE49-F238E27FC236}">
                <a16:creationId xmlns:a16="http://schemas.microsoft.com/office/drawing/2014/main" id="{23FA28F4-92F5-50B6-167B-7D8E4261611F}"/>
              </a:ext>
            </a:extLst>
          </p:cNvPr>
          <p:cNvSpPr>
            <a:spLocks noChangeShapeType="1"/>
          </p:cNvSpPr>
          <p:nvPr/>
        </p:nvSpPr>
        <p:spPr bwMode="auto">
          <a:xfrm>
            <a:off x="4038600" y="36576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Line 35">
            <a:extLst>
              <a:ext uri="{FF2B5EF4-FFF2-40B4-BE49-F238E27FC236}">
                <a16:creationId xmlns:a16="http://schemas.microsoft.com/office/drawing/2014/main" id="{B678515F-29F8-C9F0-4931-3243C2C5A1F1}"/>
              </a:ext>
            </a:extLst>
          </p:cNvPr>
          <p:cNvSpPr>
            <a:spLocks noChangeShapeType="1"/>
          </p:cNvSpPr>
          <p:nvPr/>
        </p:nvSpPr>
        <p:spPr bwMode="auto">
          <a:xfrm>
            <a:off x="4191000" y="36576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Line 36">
            <a:extLst>
              <a:ext uri="{FF2B5EF4-FFF2-40B4-BE49-F238E27FC236}">
                <a16:creationId xmlns:a16="http://schemas.microsoft.com/office/drawing/2014/main" id="{F7E74F98-8E79-6661-3692-7F098FD3CC40}"/>
              </a:ext>
            </a:extLst>
          </p:cNvPr>
          <p:cNvSpPr>
            <a:spLocks noChangeShapeType="1"/>
          </p:cNvSpPr>
          <p:nvPr/>
        </p:nvSpPr>
        <p:spPr bwMode="auto">
          <a:xfrm>
            <a:off x="3810000" y="5943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3" name="Line 37">
            <a:extLst>
              <a:ext uri="{FF2B5EF4-FFF2-40B4-BE49-F238E27FC236}">
                <a16:creationId xmlns:a16="http://schemas.microsoft.com/office/drawing/2014/main" id="{8830BFA6-60DD-E5AA-CFB6-8AE5C40DA610}"/>
              </a:ext>
            </a:extLst>
          </p:cNvPr>
          <p:cNvSpPr>
            <a:spLocks noChangeShapeType="1"/>
          </p:cNvSpPr>
          <p:nvPr/>
        </p:nvSpPr>
        <p:spPr bwMode="auto">
          <a:xfrm>
            <a:off x="3810000" y="6096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4" name="Rectangle 38">
            <a:extLst>
              <a:ext uri="{FF2B5EF4-FFF2-40B4-BE49-F238E27FC236}">
                <a16:creationId xmlns:a16="http://schemas.microsoft.com/office/drawing/2014/main" id="{6C6DF8FC-AD54-C24F-B7AD-855E40BD5776}"/>
              </a:ext>
            </a:extLst>
          </p:cNvPr>
          <p:cNvSpPr>
            <a:spLocks noChangeArrowheads="1"/>
          </p:cNvSpPr>
          <p:nvPr/>
        </p:nvSpPr>
        <p:spPr bwMode="auto">
          <a:xfrm>
            <a:off x="3962400" y="4114800"/>
            <a:ext cx="304800" cy="3048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5" name="Line 39">
            <a:extLst>
              <a:ext uri="{FF2B5EF4-FFF2-40B4-BE49-F238E27FC236}">
                <a16:creationId xmlns:a16="http://schemas.microsoft.com/office/drawing/2014/main" id="{D0CF26E9-9D70-2E52-F0A1-3B31EC54103F}"/>
              </a:ext>
            </a:extLst>
          </p:cNvPr>
          <p:cNvSpPr>
            <a:spLocks noChangeShapeType="1"/>
          </p:cNvSpPr>
          <p:nvPr/>
        </p:nvSpPr>
        <p:spPr bwMode="auto">
          <a:xfrm>
            <a:off x="4267200" y="41910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6" name="Line 40">
            <a:extLst>
              <a:ext uri="{FF2B5EF4-FFF2-40B4-BE49-F238E27FC236}">
                <a16:creationId xmlns:a16="http://schemas.microsoft.com/office/drawing/2014/main" id="{B7476970-9680-25F4-00B2-5C18C0D80694}"/>
              </a:ext>
            </a:extLst>
          </p:cNvPr>
          <p:cNvSpPr>
            <a:spLocks noChangeShapeType="1"/>
          </p:cNvSpPr>
          <p:nvPr/>
        </p:nvSpPr>
        <p:spPr bwMode="auto">
          <a:xfrm>
            <a:off x="4267200" y="43434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7" name="AutoShape 41">
            <a:extLst>
              <a:ext uri="{FF2B5EF4-FFF2-40B4-BE49-F238E27FC236}">
                <a16:creationId xmlns:a16="http://schemas.microsoft.com/office/drawing/2014/main" id="{CCB31A79-6BFA-478F-A42A-21B1125DCC39}"/>
              </a:ext>
            </a:extLst>
          </p:cNvPr>
          <p:cNvSpPr>
            <a:spLocks noChangeArrowheads="1"/>
          </p:cNvSpPr>
          <p:nvPr/>
        </p:nvSpPr>
        <p:spPr bwMode="auto">
          <a:xfrm>
            <a:off x="4800600" y="4038600"/>
            <a:ext cx="762000" cy="533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68 w 21600"/>
              <a:gd name="T13" fmla="*/ 0 h 21600"/>
              <a:gd name="T14" fmla="*/ 21332 w 21600"/>
              <a:gd name="T15" fmla="*/ 8949 h 21600"/>
            </a:gdLst>
            <a:ahLst/>
            <a:cxnLst>
              <a:cxn ang="T8">
                <a:pos x="T0" y="T1"/>
              </a:cxn>
              <a:cxn ang="T9">
                <a:pos x="T2" y="T3"/>
              </a:cxn>
              <a:cxn ang="T10">
                <a:pos x="T4" y="T5"/>
              </a:cxn>
              <a:cxn ang="T11">
                <a:pos x="T6" y="T7"/>
              </a:cxn>
            </a:cxnLst>
            <a:rect l="T12" t="T13" r="T14" b="T15"/>
            <a:pathLst>
              <a:path w="21600" h="21600">
                <a:moveTo>
                  <a:pt x="3338" y="7013"/>
                </a:moveTo>
                <a:cubicBezTo>
                  <a:pt x="4764" y="4203"/>
                  <a:pt x="7648" y="2432"/>
                  <a:pt x="10800" y="2433"/>
                </a:cubicBezTo>
                <a:cubicBezTo>
                  <a:pt x="13951" y="2433"/>
                  <a:pt x="16835" y="4203"/>
                  <a:pt x="18261" y="7013"/>
                </a:cubicBezTo>
                <a:lnTo>
                  <a:pt x="20430" y="5912"/>
                </a:lnTo>
                <a:cubicBezTo>
                  <a:pt x="18589" y="2285"/>
                  <a:pt x="14867" y="-1"/>
                  <a:pt x="10799" y="0"/>
                </a:cubicBezTo>
                <a:cubicBezTo>
                  <a:pt x="6732" y="0"/>
                  <a:pt x="3010" y="2285"/>
                  <a:pt x="1169" y="5912"/>
                </a:cubicBezTo>
                <a:lnTo>
                  <a:pt x="3338" y="7013"/>
                </a:lnTo>
                <a:close/>
              </a:path>
            </a:pathLst>
          </a:custGeom>
          <a:solidFill>
            <a:schemeClr val="tx1"/>
          </a:solidFill>
          <a:ln w="9525">
            <a:solidFill>
              <a:schemeClr val="tx1"/>
            </a:solidFill>
            <a:miter lim="800000"/>
            <a:headEnd/>
            <a:tailEnd/>
          </a:ln>
        </p:spPr>
        <p:txBody>
          <a:bodyPr wrap="none" anchor="ctr"/>
          <a:lstStyle/>
          <a:p>
            <a:endParaRPr lang="en-US"/>
          </a:p>
        </p:txBody>
      </p:sp>
      <p:sp>
        <p:nvSpPr>
          <p:cNvPr id="11278" name="AutoShape 42">
            <a:extLst>
              <a:ext uri="{FF2B5EF4-FFF2-40B4-BE49-F238E27FC236}">
                <a16:creationId xmlns:a16="http://schemas.microsoft.com/office/drawing/2014/main" id="{BECA9CE2-E5C6-D853-FE72-F811AE4B0948}"/>
              </a:ext>
            </a:extLst>
          </p:cNvPr>
          <p:cNvSpPr>
            <a:spLocks noChangeArrowheads="1"/>
          </p:cNvSpPr>
          <p:nvPr/>
        </p:nvSpPr>
        <p:spPr bwMode="auto">
          <a:xfrm rot="10800000">
            <a:off x="4800600" y="3962400"/>
            <a:ext cx="762000" cy="533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68 w 21600"/>
              <a:gd name="T13" fmla="*/ 0 h 21600"/>
              <a:gd name="T14" fmla="*/ 21332 w 21600"/>
              <a:gd name="T15" fmla="*/ 8949 h 21600"/>
            </a:gdLst>
            <a:ahLst/>
            <a:cxnLst>
              <a:cxn ang="T8">
                <a:pos x="T0" y="T1"/>
              </a:cxn>
              <a:cxn ang="T9">
                <a:pos x="T2" y="T3"/>
              </a:cxn>
              <a:cxn ang="T10">
                <a:pos x="T4" y="T5"/>
              </a:cxn>
              <a:cxn ang="T11">
                <a:pos x="T6" y="T7"/>
              </a:cxn>
            </a:cxnLst>
            <a:rect l="T12" t="T13" r="T14" b="T15"/>
            <a:pathLst>
              <a:path w="21600" h="21600">
                <a:moveTo>
                  <a:pt x="3338" y="7013"/>
                </a:moveTo>
                <a:cubicBezTo>
                  <a:pt x="4764" y="4203"/>
                  <a:pt x="7648" y="2432"/>
                  <a:pt x="10800" y="2433"/>
                </a:cubicBezTo>
                <a:cubicBezTo>
                  <a:pt x="13951" y="2433"/>
                  <a:pt x="16835" y="4203"/>
                  <a:pt x="18261" y="7013"/>
                </a:cubicBezTo>
                <a:lnTo>
                  <a:pt x="20430" y="5912"/>
                </a:lnTo>
                <a:cubicBezTo>
                  <a:pt x="18589" y="2285"/>
                  <a:pt x="14867" y="-1"/>
                  <a:pt x="10799" y="0"/>
                </a:cubicBezTo>
                <a:cubicBezTo>
                  <a:pt x="6732" y="0"/>
                  <a:pt x="3010" y="2285"/>
                  <a:pt x="1169" y="5912"/>
                </a:cubicBezTo>
                <a:lnTo>
                  <a:pt x="3338" y="7013"/>
                </a:lnTo>
                <a:close/>
              </a:path>
            </a:pathLst>
          </a:custGeom>
          <a:solidFill>
            <a:schemeClr val="tx1"/>
          </a:solidFill>
          <a:ln w="9525">
            <a:solidFill>
              <a:schemeClr val="tx1"/>
            </a:solidFill>
            <a:miter lim="800000"/>
            <a:headEnd/>
            <a:tailEnd/>
          </a:ln>
        </p:spPr>
        <p:txBody>
          <a:bodyPr wrap="none" anchor="ctr"/>
          <a:lstStyle/>
          <a:p>
            <a:endParaRPr lang="en-US"/>
          </a:p>
        </p:txBody>
      </p:sp>
      <p:sp>
        <p:nvSpPr>
          <p:cNvPr id="11279" name="Line 45">
            <a:extLst>
              <a:ext uri="{FF2B5EF4-FFF2-40B4-BE49-F238E27FC236}">
                <a16:creationId xmlns:a16="http://schemas.microsoft.com/office/drawing/2014/main" id="{A16FF657-04A5-D297-E51B-C607B936363E}"/>
              </a:ext>
            </a:extLst>
          </p:cNvPr>
          <p:cNvSpPr>
            <a:spLocks noChangeShapeType="1"/>
          </p:cNvSpPr>
          <p:nvPr/>
        </p:nvSpPr>
        <p:spPr bwMode="auto">
          <a:xfrm flipH="1">
            <a:off x="3733800" y="41910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46">
            <a:extLst>
              <a:ext uri="{FF2B5EF4-FFF2-40B4-BE49-F238E27FC236}">
                <a16:creationId xmlns:a16="http://schemas.microsoft.com/office/drawing/2014/main" id="{11DF54C6-C4BA-EF4D-272E-EC8BFA85AF79}"/>
              </a:ext>
            </a:extLst>
          </p:cNvPr>
          <p:cNvSpPr>
            <a:spLocks noChangeShapeType="1"/>
          </p:cNvSpPr>
          <p:nvPr/>
        </p:nvSpPr>
        <p:spPr bwMode="auto">
          <a:xfrm flipH="1">
            <a:off x="3733800" y="43434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AutoShape 47">
            <a:extLst>
              <a:ext uri="{FF2B5EF4-FFF2-40B4-BE49-F238E27FC236}">
                <a16:creationId xmlns:a16="http://schemas.microsoft.com/office/drawing/2014/main" id="{FF604B36-039A-0674-DD60-DE3697ADDF66}"/>
              </a:ext>
            </a:extLst>
          </p:cNvPr>
          <p:cNvSpPr>
            <a:spLocks noChangeArrowheads="1"/>
          </p:cNvSpPr>
          <p:nvPr/>
        </p:nvSpPr>
        <p:spPr bwMode="auto">
          <a:xfrm rot="5400000">
            <a:off x="3581400" y="4191000"/>
            <a:ext cx="304800" cy="152400"/>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2" name="Oval 48">
            <a:extLst>
              <a:ext uri="{FF2B5EF4-FFF2-40B4-BE49-F238E27FC236}">
                <a16:creationId xmlns:a16="http://schemas.microsoft.com/office/drawing/2014/main" id="{F0244672-A664-BFB1-CECB-7618FEE9CFF5}"/>
              </a:ext>
            </a:extLst>
          </p:cNvPr>
          <p:cNvSpPr>
            <a:spLocks noChangeArrowheads="1"/>
          </p:cNvSpPr>
          <p:nvPr/>
        </p:nvSpPr>
        <p:spPr bwMode="auto">
          <a:xfrm>
            <a:off x="5943600" y="4343400"/>
            <a:ext cx="3048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3" name="Oval 49">
            <a:extLst>
              <a:ext uri="{FF2B5EF4-FFF2-40B4-BE49-F238E27FC236}">
                <a16:creationId xmlns:a16="http://schemas.microsoft.com/office/drawing/2014/main" id="{03A96AF0-A5AA-A6D3-1CDB-3A14CDAB289A}"/>
              </a:ext>
            </a:extLst>
          </p:cNvPr>
          <p:cNvSpPr>
            <a:spLocks noChangeArrowheads="1"/>
          </p:cNvSpPr>
          <p:nvPr/>
        </p:nvSpPr>
        <p:spPr bwMode="auto">
          <a:xfrm>
            <a:off x="6324600" y="4343400"/>
            <a:ext cx="3048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4" name="Oval 50">
            <a:extLst>
              <a:ext uri="{FF2B5EF4-FFF2-40B4-BE49-F238E27FC236}">
                <a16:creationId xmlns:a16="http://schemas.microsoft.com/office/drawing/2014/main" id="{9C3B2FE1-358F-E1E0-3F1B-2F3509C777F0}"/>
              </a:ext>
            </a:extLst>
          </p:cNvPr>
          <p:cNvSpPr>
            <a:spLocks noChangeArrowheads="1"/>
          </p:cNvSpPr>
          <p:nvPr/>
        </p:nvSpPr>
        <p:spPr bwMode="auto">
          <a:xfrm>
            <a:off x="6705600" y="4343400"/>
            <a:ext cx="3048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5" name="Oval 51">
            <a:extLst>
              <a:ext uri="{FF2B5EF4-FFF2-40B4-BE49-F238E27FC236}">
                <a16:creationId xmlns:a16="http://schemas.microsoft.com/office/drawing/2014/main" id="{98D3C824-A982-1F1D-AE56-0D26D28C8C17}"/>
              </a:ext>
            </a:extLst>
          </p:cNvPr>
          <p:cNvSpPr>
            <a:spLocks noChangeArrowheads="1"/>
          </p:cNvSpPr>
          <p:nvPr/>
        </p:nvSpPr>
        <p:spPr bwMode="auto">
          <a:xfrm>
            <a:off x="6781800" y="45720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6" name="Oval 52">
            <a:extLst>
              <a:ext uri="{FF2B5EF4-FFF2-40B4-BE49-F238E27FC236}">
                <a16:creationId xmlns:a16="http://schemas.microsoft.com/office/drawing/2014/main" id="{C2D53166-2722-EC87-D5F7-8881E2B56DF8}"/>
              </a:ext>
            </a:extLst>
          </p:cNvPr>
          <p:cNvSpPr>
            <a:spLocks noChangeArrowheads="1"/>
          </p:cNvSpPr>
          <p:nvPr/>
        </p:nvSpPr>
        <p:spPr bwMode="auto">
          <a:xfrm>
            <a:off x="7543800" y="4800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7" name="Oval 53">
            <a:extLst>
              <a:ext uri="{FF2B5EF4-FFF2-40B4-BE49-F238E27FC236}">
                <a16:creationId xmlns:a16="http://schemas.microsoft.com/office/drawing/2014/main" id="{5B93067B-772C-51F4-E34A-43A946C28E0B}"/>
              </a:ext>
            </a:extLst>
          </p:cNvPr>
          <p:cNvSpPr>
            <a:spLocks noChangeArrowheads="1"/>
          </p:cNvSpPr>
          <p:nvPr/>
        </p:nvSpPr>
        <p:spPr bwMode="auto">
          <a:xfrm>
            <a:off x="7543800" y="51054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8" name="Oval 54">
            <a:extLst>
              <a:ext uri="{FF2B5EF4-FFF2-40B4-BE49-F238E27FC236}">
                <a16:creationId xmlns:a16="http://schemas.microsoft.com/office/drawing/2014/main" id="{970FD723-DE4E-B4A8-3DED-C4E35F840549}"/>
              </a:ext>
            </a:extLst>
          </p:cNvPr>
          <p:cNvSpPr>
            <a:spLocks noChangeArrowheads="1"/>
          </p:cNvSpPr>
          <p:nvPr/>
        </p:nvSpPr>
        <p:spPr bwMode="auto">
          <a:xfrm>
            <a:off x="7543800" y="54102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9" name="Oval 55">
            <a:extLst>
              <a:ext uri="{FF2B5EF4-FFF2-40B4-BE49-F238E27FC236}">
                <a16:creationId xmlns:a16="http://schemas.microsoft.com/office/drawing/2014/main" id="{E5842ABF-6C2D-53B3-7E95-B4E75B853AE5}"/>
              </a:ext>
            </a:extLst>
          </p:cNvPr>
          <p:cNvSpPr>
            <a:spLocks noChangeArrowheads="1"/>
          </p:cNvSpPr>
          <p:nvPr/>
        </p:nvSpPr>
        <p:spPr bwMode="auto">
          <a:xfrm>
            <a:off x="7162800" y="43434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1290" name="Oval 56">
            <a:extLst>
              <a:ext uri="{FF2B5EF4-FFF2-40B4-BE49-F238E27FC236}">
                <a16:creationId xmlns:a16="http://schemas.microsoft.com/office/drawing/2014/main" id="{72AC757E-FF7A-1FE2-2034-8DD6DC5F1EB7}"/>
              </a:ext>
            </a:extLst>
          </p:cNvPr>
          <p:cNvSpPr>
            <a:spLocks noChangeArrowheads="1"/>
          </p:cNvSpPr>
          <p:nvPr/>
        </p:nvSpPr>
        <p:spPr bwMode="auto">
          <a:xfrm>
            <a:off x="7162800" y="45720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1291" name="Picture 58" descr="bunsen_burner">
            <a:extLst>
              <a:ext uri="{FF2B5EF4-FFF2-40B4-BE49-F238E27FC236}">
                <a16:creationId xmlns:a16="http://schemas.microsoft.com/office/drawing/2014/main" id="{BB741B54-D9A9-078E-C0A2-1001684C8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419600"/>
            <a:ext cx="990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2" name="Line 59">
            <a:extLst>
              <a:ext uri="{FF2B5EF4-FFF2-40B4-BE49-F238E27FC236}">
                <a16:creationId xmlns:a16="http://schemas.microsoft.com/office/drawing/2014/main" id="{E1D4E6EF-8DD2-CE30-654A-A3EB390DDC84}"/>
              </a:ext>
            </a:extLst>
          </p:cNvPr>
          <p:cNvSpPr>
            <a:spLocks noChangeShapeType="1"/>
          </p:cNvSpPr>
          <p:nvPr/>
        </p:nvSpPr>
        <p:spPr bwMode="auto">
          <a:xfrm>
            <a:off x="5181600" y="5943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60">
            <a:extLst>
              <a:ext uri="{FF2B5EF4-FFF2-40B4-BE49-F238E27FC236}">
                <a16:creationId xmlns:a16="http://schemas.microsoft.com/office/drawing/2014/main" id="{2329C447-B841-FA40-96E9-E5F6C675B4E7}"/>
              </a:ext>
            </a:extLst>
          </p:cNvPr>
          <p:cNvSpPr>
            <a:spLocks noChangeShapeType="1"/>
          </p:cNvSpPr>
          <p:nvPr/>
        </p:nvSpPr>
        <p:spPr bwMode="auto">
          <a:xfrm>
            <a:off x="3810000" y="5943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61">
            <a:extLst>
              <a:ext uri="{FF2B5EF4-FFF2-40B4-BE49-F238E27FC236}">
                <a16:creationId xmlns:a16="http://schemas.microsoft.com/office/drawing/2014/main" id="{CC615EA7-BD4C-3C34-3D37-BA4823CAEFB9}"/>
              </a:ext>
            </a:extLst>
          </p:cNvPr>
          <p:cNvSpPr>
            <a:spLocks noChangeShapeType="1"/>
          </p:cNvSpPr>
          <p:nvPr/>
        </p:nvSpPr>
        <p:spPr bwMode="auto">
          <a:xfrm>
            <a:off x="4038600" y="3657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62">
            <a:extLst>
              <a:ext uri="{FF2B5EF4-FFF2-40B4-BE49-F238E27FC236}">
                <a16:creationId xmlns:a16="http://schemas.microsoft.com/office/drawing/2014/main" id="{283FE752-868A-31E6-4986-CD70F163A33E}"/>
              </a:ext>
            </a:extLst>
          </p:cNvPr>
          <p:cNvSpPr>
            <a:spLocks noChangeShapeType="1"/>
          </p:cNvSpPr>
          <p:nvPr/>
        </p:nvSpPr>
        <p:spPr bwMode="auto">
          <a:xfrm>
            <a:off x="4876800" y="4191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Oval 66">
            <a:extLst>
              <a:ext uri="{FF2B5EF4-FFF2-40B4-BE49-F238E27FC236}">
                <a16:creationId xmlns:a16="http://schemas.microsoft.com/office/drawing/2014/main" id="{066CB9AF-F8D9-59B5-3809-85A83D4A13FC}"/>
              </a:ext>
            </a:extLst>
          </p:cNvPr>
          <p:cNvSpPr>
            <a:spLocks noChangeArrowheads="1"/>
          </p:cNvSpPr>
          <p:nvPr/>
        </p:nvSpPr>
        <p:spPr bwMode="auto">
          <a:xfrm>
            <a:off x="7543800" y="4495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97" name="Oval 67">
            <a:extLst>
              <a:ext uri="{FF2B5EF4-FFF2-40B4-BE49-F238E27FC236}">
                <a16:creationId xmlns:a16="http://schemas.microsoft.com/office/drawing/2014/main" id="{FDE77A8C-7780-6138-5CD7-0CD863C4C196}"/>
              </a:ext>
            </a:extLst>
          </p:cNvPr>
          <p:cNvSpPr>
            <a:spLocks noChangeArrowheads="1"/>
          </p:cNvSpPr>
          <p:nvPr/>
        </p:nvSpPr>
        <p:spPr bwMode="auto">
          <a:xfrm>
            <a:off x="7162800" y="4876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98" name="AutoShape 68">
            <a:extLst>
              <a:ext uri="{FF2B5EF4-FFF2-40B4-BE49-F238E27FC236}">
                <a16:creationId xmlns:a16="http://schemas.microsoft.com/office/drawing/2014/main" id="{34B63DCF-7930-D9F8-B958-B8A7A6A078BB}"/>
              </a:ext>
            </a:extLst>
          </p:cNvPr>
          <p:cNvSpPr>
            <a:spLocks noChangeArrowheads="1"/>
          </p:cNvSpPr>
          <p:nvPr/>
        </p:nvSpPr>
        <p:spPr bwMode="auto">
          <a:xfrm>
            <a:off x="5715000" y="3733800"/>
            <a:ext cx="2271713" cy="228600"/>
          </a:xfrm>
          <a:prstGeom prst="leftArrow">
            <a:avLst>
              <a:gd name="adj1" fmla="val 50000"/>
              <a:gd name="adj2" fmla="val 248438"/>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99" name="Text Box 69">
            <a:extLst>
              <a:ext uri="{FF2B5EF4-FFF2-40B4-BE49-F238E27FC236}">
                <a16:creationId xmlns:a16="http://schemas.microsoft.com/office/drawing/2014/main" id="{4EAE2738-66CB-7566-9296-1C4C145BF89D}"/>
              </a:ext>
            </a:extLst>
          </p:cNvPr>
          <p:cNvSpPr txBox="1">
            <a:spLocks noChangeArrowheads="1"/>
          </p:cNvSpPr>
          <p:nvPr/>
        </p:nvSpPr>
        <p:spPr bwMode="auto">
          <a:xfrm>
            <a:off x="5273675" y="6107113"/>
            <a:ext cx="2498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FF"/>
                </a:solidFill>
              </a:rPr>
              <a:t>Conduction of heat</a:t>
            </a:r>
          </a:p>
        </p:txBody>
      </p:sp>
      <p:sp>
        <p:nvSpPr>
          <p:cNvPr id="11300" name="Rectangle 70">
            <a:extLst>
              <a:ext uri="{FF2B5EF4-FFF2-40B4-BE49-F238E27FC236}">
                <a16:creationId xmlns:a16="http://schemas.microsoft.com/office/drawing/2014/main" id="{02A09F97-A206-F332-E788-B5949FD260AB}"/>
              </a:ext>
            </a:extLst>
          </p:cNvPr>
          <p:cNvSpPr>
            <a:spLocks noChangeArrowheads="1"/>
          </p:cNvSpPr>
          <p:nvPr/>
        </p:nvSpPr>
        <p:spPr bwMode="auto">
          <a:xfrm>
            <a:off x="5105400" y="4191000"/>
            <a:ext cx="3429000" cy="152400"/>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301" name="Text Box 71">
            <a:extLst>
              <a:ext uri="{FF2B5EF4-FFF2-40B4-BE49-F238E27FC236}">
                <a16:creationId xmlns:a16="http://schemas.microsoft.com/office/drawing/2014/main" id="{A0A93FB6-558F-FC06-F7E3-BAB09B7370F4}"/>
              </a:ext>
            </a:extLst>
          </p:cNvPr>
          <p:cNvSpPr txBox="1">
            <a:spLocks noChangeArrowheads="1"/>
          </p:cNvSpPr>
          <p:nvPr/>
        </p:nvSpPr>
        <p:spPr bwMode="auto">
          <a:xfrm>
            <a:off x="6656388" y="3413125"/>
            <a:ext cx="735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FF"/>
                </a:solidFill>
              </a:rPr>
              <a:t>Heat</a:t>
            </a:r>
          </a:p>
        </p:txBody>
      </p:sp>
      <p:sp>
        <p:nvSpPr>
          <p:cNvPr id="11302" name="Text Box 72">
            <a:extLst>
              <a:ext uri="{FF2B5EF4-FFF2-40B4-BE49-F238E27FC236}">
                <a16:creationId xmlns:a16="http://schemas.microsoft.com/office/drawing/2014/main" id="{0875E96C-8411-9E2D-614C-824FC6BCD7E8}"/>
              </a:ext>
            </a:extLst>
          </p:cNvPr>
          <p:cNvSpPr txBox="1">
            <a:spLocks noChangeArrowheads="1"/>
          </p:cNvSpPr>
          <p:nvPr/>
        </p:nvSpPr>
        <p:spPr bwMode="auto">
          <a:xfrm>
            <a:off x="5638800" y="4684713"/>
            <a:ext cx="142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00FF"/>
                </a:solidFill>
              </a:rPr>
              <a:t>Wax pieces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C000ADE6-D869-C729-3B43-2CB26DF96BD6}"/>
              </a:ext>
            </a:extLst>
          </p:cNvPr>
          <p:cNvSpPr>
            <a:spLocks noGrp="1" noChangeArrowheads="1"/>
          </p:cNvSpPr>
          <p:nvPr>
            <p:ph type="ctrTitle"/>
          </p:nvPr>
        </p:nvSpPr>
        <p:spPr>
          <a:xfrm>
            <a:off x="76200" y="76200"/>
            <a:ext cx="7772400" cy="536575"/>
          </a:xfrm>
        </p:spPr>
        <p:txBody>
          <a:bodyPr/>
          <a:lstStyle/>
          <a:p>
            <a:pPr algn="l" eaLnBrk="1" hangingPunct="1"/>
            <a:r>
              <a:rPr lang="en-US" altLang="en-US" sz="2800" b="1" u="sng">
                <a:solidFill>
                  <a:srgbClr val="FF0000"/>
                </a:solidFill>
                <a:latin typeface="Times New Roman" panose="02020603050405020304" pitchFamily="18" charset="0"/>
                <a:cs typeface="Times New Roman" panose="02020603050405020304" pitchFamily="18" charset="0"/>
              </a:rPr>
              <a:t>Conductors and insulators</a:t>
            </a:r>
            <a:r>
              <a:rPr lang="en-US" altLang="en-US" sz="2800" b="1">
                <a:solidFill>
                  <a:srgbClr val="FF0000"/>
                </a:solidFill>
                <a:latin typeface="Times New Roman" panose="02020603050405020304" pitchFamily="18" charset="0"/>
                <a:cs typeface="Times New Roman" panose="02020603050405020304" pitchFamily="18" charset="0"/>
              </a:rPr>
              <a:t> :-</a:t>
            </a:r>
          </a:p>
        </p:txBody>
      </p:sp>
      <p:sp>
        <p:nvSpPr>
          <p:cNvPr id="12291" name="Rectangle 5">
            <a:extLst>
              <a:ext uri="{FF2B5EF4-FFF2-40B4-BE49-F238E27FC236}">
                <a16:creationId xmlns:a16="http://schemas.microsoft.com/office/drawing/2014/main" id="{7E90D970-0DA3-329A-1FBD-F780B66EC5A2}"/>
              </a:ext>
            </a:extLst>
          </p:cNvPr>
          <p:cNvSpPr>
            <a:spLocks noGrp="1" noChangeArrowheads="1"/>
          </p:cNvSpPr>
          <p:nvPr>
            <p:ph type="subTitle" idx="1"/>
          </p:nvPr>
        </p:nvSpPr>
        <p:spPr>
          <a:xfrm>
            <a:off x="152400" y="609600"/>
            <a:ext cx="8839200" cy="5943600"/>
          </a:xfrm>
        </p:spPr>
        <p:txBody>
          <a:bodyPr/>
          <a:lstStyle/>
          <a:p>
            <a:pPr algn="l" eaLnBrk="1" hangingPunct="1"/>
            <a:r>
              <a:rPr lang="en-US" altLang="en-US" sz="2400" b="1" u="sng">
                <a:solidFill>
                  <a:srgbClr val="FF0000"/>
                </a:solidFill>
              </a:rPr>
              <a:t>Conductors</a:t>
            </a:r>
            <a:r>
              <a:rPr lang="en-US" altLang="en-US" sz="2400" b="1">
                <a:solidFill>
                  <a:srgbClr val="FF0000"/>
                </a:solidFill>
              </a:rPr>
              <a:t> :-</a:t>
            </a:r>
            <a:r>
              <a:rPr lang="en-US" altLang="en-US" sz="2400" b="1"/>
              <a:t> </a:t>
            </a:r>
            <a:r>
              <a:rPr lang="en-US" altLang="en-US" sz="2400" b="1">
                <a:solidFill>
                  <a:srgbClr val="0000FF"/>
                </a:solidFill>
              </a:rPr>
              <a:t>are materials which allow heat to pass through them easily.</a:t>
            </a:r>
          </a:p>
          <a:p>
            <a:pPr algn="l" eaLnBrk="1" hangingPunct="1"/>
            <a:r>
              <a:rPr lang="en-US" altLang="en-US" sz="2400" b="1">
                <a:solidFill>
                  <a:srgbClr val="0000FF"/>
                </a:solidFill>
              </a:rPr>
              <a:t>Eg :- iron, aluminium, copper etc.</a:t>
            </a:r>
          </a:p>
          <a:p>
            <a:pPr algn="l" eaLnBrk="1" hangingPunct="1"/>
            <a:r>
              <a:rPr lang="en-US" altLang="en-US" sz="2400" b="1" u="sng">
                <a:solidFill>
                  <a:srgbClr val="FF0000"/>
                </a:solidFill>
              </a:rPr>
              <a:t>Insulators</a:t>
            </a:r>
            <a:r>
              <a:rPr lang="en-US" altLang="en-US" sz="2400" b="1">
                <a:solidFill>
                  <a:srgbClr val="FF0000"/>
                </a:solidFill>
              </a:rPr>
              <a:t> :-</a:t>
            </a:r>
            <a:r>
              <a:rPr lang="en-US" altLang="en-US" sz="2400" b="1"/>
              <a:t> </a:t>
            </a:r>
            <a:r>
              <a:rPr lang="en-US" altLang="en-US" sz="2400" b="1">
                <a:solidFill>
                  <a:srgbClr val="0000FF"/>
                </a:solidFill>
              </a:rPr>
              <a:t>are materials which do not allow heat to pass through them easily.</a:t>
            </a:r>
          </a:p>
          <a:p>
            <a:pPr algn="l" eaLnBrk="1" hangingPunct="1"/>
            <a:r>
              <a:rPr lang="en-US" altLang="en-US" sz="2400" b="1">
                <a:solidFill>
                  <a:srgbClr val="0000FF"/>
                </a:solidFill>
              </a:rPr>
              <a:t>Eg :-  wood, plastic, glass, rubber, air, water etc.</a:t>
            </a:r>
            <a:endParaRPr lang="en-US" altLang="en-US" sz="2400" b="1" u="sng">
              <a:solidFill>
                <a:srgbClr val="0000FF"/>
              </a:solidFill>
            </a:endParaRPr>
          </a:p>
        </p:txBody>
      </p:sp>
      <p:pic>
        <p:nvPicPr>
          <p:cNvPr id="12292" name="Picture 24" descr="MixedMetals(mayFranInt">
            <a:extLst>
              <a:ext uri="{FF2B5EF4-FFF2-40B4-BE49-F238E27FC236}">
                <a16:creationId xmlns:a16="http://schemas.microsoft.com/office/drawing/2014/main" id="{6639E884-41D3-D975-7E83-73C3DC707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3429000"/>
            <a:ext cx="4762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6" descr="wood-plank-background">
            <a:extLst>
              <a:ext uri="{FF2B5EF4-FFF2-40B4-BE49-F238E27FC236}">
                <a16:creationId xmlns:a16="http://schemas.microsoft.com/office/drawing/2014/main" id="{69E1E0C4-22B9-A822-29BD-7EF461C9E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29000"/>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8" descr="rubber%20gloves">
            <a:extLst>
              <a:ext uri="{FF2B5EF4-FFF2-40B4-BE49-F238E27FC236}">
                <a16:creationId xmlns:a16="http://schemas.microsoft.com/office/drawing/2014/main" id="{DB975FEA-C3A9-F0BD-9419-5D7EECFE2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429000"/>
            <a:ext cx="16764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0" descr="plastic-cups">
            <a:extLst>
              <a:ext uri="{FF2B5EF4-FFF2-40B4-BE49-F238E27FC236}">
                <a16:creationId xmlns:a16="http://schemas.microsoft.com/office/drawing/2014/main" id="{9CD8F64D-2AEC-9D74-3DFE-F76258E4B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5105400"/>
            <a:ext cx="16954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32" descr="product2">
            <a:extLst>
              <a:ext uri="{FF2B5EF4-FFF2-40B4-BE49-F238E27FC236}">
                <a16:creationId xmlns:a16="http://schemas.microsoft.com/office/drawing/2014/main" id="{AE6DB31D-E04F-6DE4-D787-483166B49B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5105400"/>
            <a:ext cx="17526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2241C9A0-C8AE-D6F9-A21D-0EAE57C9C8AC}"/>
              </a:ext>
            </a:extLst>
          </p:cNvPr>
          <p:cNvSpPr>
            <a:spLocks noGrp="1" noChangeArrowheads="1"/>
          </p:cNvSpPr>
          <p:nvPr>
            <p:ph type="ctrTitle"/>
          </p:nvPr>
        </p:nvSpPr>
        <p:spPr>
          <a:xfrm>
            <a:off x="76200" y="76200"/>
            <a:ext cx="7772400" cy="612775"/>
          </a:xfrm>
        </p:spPr>
        <p:txBody>
          <a:bodyPr/>
          <a:lstStyle/>
          <a:p>
            <a:pPr algn="l" eaLnBrk="1" hangingPunct="1"/>
            <a:r>
              <a:rPr lang="en-US" altLang="en-US" sz="2800" b="1">
                <a:solidFill>
                  <a:srgbClr val="FF0000"/>
                </a:solidFill>
                <a:latin typeface="Times New Roman" panose="02020603050405020304" pitchFamily="18" charset="0"/>
                <a:cs typeface="Times New Roman" panose="02020603050405020304" pitchFamily="18" charset="0"/>
              </a:rPr>
              <a:t>ii) </a:t>
            </a:r>
            <a:r>
              <a:rPr lang="en-US" altLang="en-US" sz="2800" b="1" u="sng">
                <a:solidFill>
                  <a:srgbClr val="FF0000"/>
                </a:solidFill>
                <a:latin typeface="Times New Roman" panose="02020603050405020304" pitchFamily="18" charset="0"/>
                <a:cs typeface="Times New Roman" panose="02020603050405020304" pitchFamily="18" charset="0"/>
              </a:rPr>
              <a:t>Convection</a:t>
            </a:r>
            <a:r>
              <a:rPr lang="en-US" altLang="en-US" sz="2800" b="1">
                <a:solidFill>
                  <a:srgbClr val="FF0000"/>
                </a:solidFill>
                <a:latin typeface="Times New Roman" panose="02020603050405020304" pitchFamily="18" charset="0"/>
                <a:cs typeface="Times New Roman" panose="02020603050405020304" pitchFamily="18" charset="0"/>
              </a:rPr>
              <a:t> :-</a:t>
            </a:r>
          </a:p>
        </p:txBody>
      </p:sp>
      <p:sp>
        <p:nvSpPr>
          <p:cNvPr id="13315" name="Rectangle 5">
            <a:extLst>
              <a:ext uri="{FF2B5EF4-FFF2-40B4-BE49-F238E27FC236}">
                <a16:creationId xmlns:a16="http://schemas.microsoft.com/office/drawing/2014/main" id="{D68F7FF7-40BD-5098-8414-66EB06DCB775}"/>
              </a:ext>
            </a:extLst>
          </p:cNvPr>
          <p:cNvSpPr>
            <a:spLocks noGrp="1" noChangeArrowheads="1"/>
          </p:cNvSpPr>
          <p:nvPr>
            <p:ph type="subTitle" idx="1"/>
          </p:nvPr>
        </p:nvSpPr>
        <p:spPr>
          <a:xfrm>
            <a:off x="76200" y="533400"/>
            <a:ext cx="9067800" cy="6172200"/>
          </a:xfrm>
        </p:spPr>
        <p:txBody>
          <a:bodyPr/>
          <a:lstStyle/>
          <a:p>
            <a:pPr algn="l" eaLnBrk="1" hangingPunct="1"/>
            <a:r>
              <a:rPr lang="en-US" altLang="en-US" sz="2400" b="1"/>
              <a:t>     </a:t>
            </a:r>
            <a:r>
              <a:rPr lang="en-US" altLang="en-US" sz="2000" b="1">
                <a:solidFill>
                  <a:srgbClr val="0000FF"/>
                </a:solidFill>
              </a:rPr>
              <a:t>Convection is the process by which heat is transferred in liquids and gases from the hotter part to the colder part.</a:t>
            </a:r>
          </a:p>
          <a:p>
            <a:pPr algn="l" eaLnBrk="1" hangingPunct="1"/>
            <a:r>
              <a:rPr lang="en-US" altLang="en-US" sz="2000" b="1" u="sng">
                <a:solidFill>
                  <a:srgbClr val="FF0000"/>
                </a:solidFill>
              </a:rPr>
              <a:t>Activity</a:t>
            </a:r>
            <a:r>
              <a:rPr lang="en-US" altLang="en-US" sz="2000" b="1">
                <a:solidFill>
                  <a:srgbClr val="FF0000"/>
                </a:solidFill>
              </a:rPr>
              <a:t> :-</a:t>
            </a:r>
            <a:r>
              <a:rPr lang="en-US" altLang="en-US" sz="2000" b="1"/>
              <a:t> </a:t>
            </a:r>
            <a:r>
              <a:rPr lang="en-US" altLang="en-US" sz="2000" b="1">
                <a:solidFill>
                  <a:srgbClr val="0000FF"/>
                </a:solidFill>
              </a:rPr>
              <a:t>Take some water in a round bottom flask. Keep it on a tripod stand. Put a crystal of potassium permanganate in it. Heat it with a burner. The water at the bottom becomes hot and rises up and cold water from the top moves down. This water becomes hot and rises up and cold water from the top moves down and the process continues till all the water gets heated. This shows that heat is transferred by convection.</a:t>
            </a:r>
          </a:p>
        </p:txBody>
      </p:sp>
      <p:pic>
        <p:nvPicPr>
          <p:cNvPr id="13316" name="Picture 6" descr="Convection">
            <a:extLst>
              <a:ext uri="{FF2B5EF4-FFF2-40B4-BE49-F238E27FC236}">
                <a16:creationId xmlns:a16="http://schemas.microsoft.com/office/drawing/2014/main" id="{20AFF970-D598-DC6D-E757-663F4EDF8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5052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4_4">
            <a:extLst>
              <a:ext uri="{FF2B5EF4-FFF2-40B4-BE49-F238E27FC236}">
                <a16:creationId xmlns:a16="http://schemas.microsoft.com/office/drawing/2014/main" id="{CE81403E-EBC0-5245-9D7E-91C2BA3E9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05200"/>
            <a:ext cx="327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Arc 8">
            <a:extLst>
              <a:ext uri="{FF2B5EF4-FFF2-40B4-BE49-F238E27FC236}">
                <a16:creationId xmlns:a16="http://schemas.microsoft.com/office/drawing/2014/main" id="{DBF26B4E-ADD1-78F3-5C40-686C8EF7EB28}"/>
              </a:ext>
            </a:extLst>
          </p:cNvPr>
          <p:cNvSpPr>
            <a:spLocks/>
          </p:cNvSpPr>
          <p:nvPr/>
        </p:nvSpPr>
        <p:spPr bwMode="auto">
          <a:xfrm>
            <a:off x="687388" y="3952875"/>
            <a:ext cx="1600200" cy="1533525"/>
          </a:xfrm>
          <a:custGeom>
            <a:avLst/>
            <a:gdLst>
              <a:gd name="T0" fmla="*/ 2147483646 w 43200"/>
              <a:gd name="T1" fmla="*/ 0 h 42082"/>
              <a:gd name="T2" fmla="*/ 2147483646 w 43200"/>
              <a:gd name="T3" fmla="*/ 2147483646 h 42082"/>
              <a:gd name="T4" fmla="*/ 2147483646 w 43200"/>
              <a:gd name="T5" fmla="*/ 2147483646 h 42082"/>
              <a:gd name="T6" fmla="*/ 0 60000 65536"/>
              <a:gd name="T7" fmla="*/ 0 60000 65536"/>
              <a:gd name="T8" fmla="*/ 0 60000 65536"/>
              <a:gd name="T9" fmla="*/ 0 w 43200"/>
              <a:gd name="T10" fmla="*/ 0 h 42082"/>
              <a:gd name="T11" fmla="*/ 43200 w 43200"/>
              <a:gd name="T12" fmla="*/ 42082 h 42082"/>
            </a:gdLst>
            <a:ahLst/>
            <a:cxnLst>
              <a:cxn ang="T6">
                <a:pos x="T0" y="T1"/>
              </a:cxn>
              <a:cxn ang="T7">
                <a:pos x="T2" y="T3"/>
              </a:cxn>
              <a:cxn ang="T8">
                <a:pos x="T4" y="T5"/>
              </a:cxn>
            </a:cxnLst>
            <a:rect l="T9" t="T10" r="T11" b="T12"/>
            <a:pathLst>
              <a:path w="43200" h="42082" fill="none" extrusionOk="0">
                <a:moveTo>
                  <a:pt x="28459" y="0"/>
                </a:moveTo>
                <a:cubicBezTo>
                  <a:pt x="37265" y="2949"/>
                  <a:pt x="43200" y="11196"/>
                  <a:pt x="43200" y="20482"/>
                </a:cubicBezTo>
                <a:cubicBezTo>
                  <a:pt x="43200" y="32411"/>
                  <a:pt x="33529" y="42082"/>
                  <a:pt x="21600" y="42082"/>
                </a:cubicBezTo>
                <a:cubicBezTo>
                  <a:pt x="9670" y="42082"/>
                  <a:pt x="0" y="32411"/>
                  <a:pt x="0" y="20482"/>
                </a:cubicBezTo>
                <a:cubicBezTo>
                  <a:pt x="-1" y="11487"/>
                  <a:pt x="5573" y="3434"/>
                  <a:pt x="13992" y="266"/>
                </a:cubicBezTo>
              </a:path>
              <a:path w="43200" h="42082" stroke="0" extrusionOk="0">
                <a:moveTo>
                  <a:pt x="28459" y="0"/>
                </a:moveTo>
                <a:cubicBezTo>
                  <a:pt x="37265" y="2949"/>
                  <a:pt x="43200" y="11196"/>
                  <a:pt x="43200" y="20482"/>
                </a:cubicBezTo>
                <a:cubicBezTo>
                  <a:pt x="43200" y="32411"/>
                  <a:pt x="33529" y="42082"/>
                  <a:pt x="21600" y="42082"/>
                </a:cubicBezTo>
                <a:cubicBezTo>
                  <a:pt x="9670" y="42082"/>
                  <a:pt x="0" y="32411"/>
                  <a:pt x="0" y="20482"/>
                </a:cubicBezTo>
                <a:cubicBezTo>
                  <a:pt x="-1" y="11487"/>
                  <a:pt x="5573" y="3434"/>
                  <a:pt x="13992" y="266"/>
                </a:cubicBezTo>
                <a:lnTo>
                  <a:pt x="21600" y="20482"/>
                </a:lnTo>
                <a:lnTo>
                  <a:pt x="28459" y="0"/>
                </a:lnTo>
                <a:close/>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9" name="Line 9">
            <a:extLst>
              <a:ext uri="{FF2B5EF4-FFF2-40B4-BE49-F238E27FC236}">
                <a16:creationId xmlns:a16="http://schemas.microsoft.com/office/drawing/2014/main" id="{AF91A918-1C9E-B452-2A4F-C044C25B7164}"/>
              </a:ext>
            </a:extLst>
          </p:cNvPr>
          <p:cNvSpPr>
            <a:spLocks noChangeShapeType="1"/>
          </p:cNvSpPr>
          <p:nvPr/>
        </p:nvSpPr>
        <p:spPr bwMode="auto">
          <a:xfrm>
            <a:off x="1219200" y="3276600"/>
            <a:ext cx="0" cy="685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Line 11">
            <a:extLst>
              <a:ext uri="{FF2B5EF4-FFF2-40B4-BE49-F238E27FC236}">
                <a16:creationId xmlns:a16="http://schemas.microsoft.com/office/drawing/2014/main" id="{391AB089-28E5-A963-B6B0-898A6E2E3C81}"/>
              </a:ext>
            </a:extLst>
          </p:cNvPr>
          <p:cNvSpPr>
            <a:spLocks noChangeShapeType="1"/>
          </p:cNvSpPr>
          <p:nvPr/>
        </p:nvSpPr>
        <p:spPr bwMode="auto">
          <a:xfrm>
            <a:off x="1752600" y="3276600"/>
            <a:ext cx="0" cy="685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1" name="Line 12">
            <a:extLst>
              <a:ext uri="{FF2B5EF4-FFF2-40B4-BE49-F238E27FC236}">
                <a16:creationId xmlns:a16="http://schemas.microsoft.com/office/drawing/2014/main" id="{2F0A3285-B115-28F0-E48F-4D35B0083DC8}"/>
              </a:ext>
            </a:extLst>
          </p:cNvPr>
          <p:cNvSpPr>
            <a:spLocks noChangeShapeType="1"/>
          </p:cNvSpPr>
          <p:nvPr/>
        </p:nvSpPr>
        <p:spPr bwMode="auto">
          <a:xfrm>
            <a:off x="685800" y="54864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Line 13">
            <a:extLst>
              <a:ext uri="{FF2B5EF4-FFF2-40B4-BE49-F238E27FC236}">
                <a16:creationId xmlns:a16="http://schemas.microsoft.com/office/drawing/2014/main" id="{C6DB4766-0A3A-ED4F-E299-4F1FF31A0B4F}"/>
              </a:ext>
            </a:extLst>
          </p:cNvPr>
          <p:cNvSpPr>
            <a:spLocks noChangeShapeType="1"/>
          </p:cNvSpPr>
          <p:nvPr/>
        </p:nvSpPr>
        <p:spPr bwMode="auto">
          <a:xfrm>
            <a:off x="685800" y="55626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Line 14">
            <a:extLst>
              <a:ext uri="{FF2B5EF4-FFF2-40B4-BE49-F238E27FC236}">
                <a16:creationId xmlns:a16="http://schemas.microsoft.com/office/drawing/2014/main" id="{22FCFCB3-0473-DE56-5446-10EF124E2342}"/>
              </a:ext>
            </a:extLst>
          </p:cNvPr>
          <p:cNvSpPr>
            <a:spLocks noChangeShapeType="1"/>
          </p:cNvSpPr>
          <p:nvPr/>
        </p:nvSpPr>
        <p:spPr bwMode="auto">
          <a:xfrm flipH="1">
            <a:off x="533400" y="5562600"/>
            <a:ext cx="3810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Line 15">
            <a:extLst>
              <a:ext uri="{FF2B5EF4-FFF2-40B4-BE49-F238E27FC236}">
                <a16:creationId xmlns:a16="http://schemas.microsoft.com/office/drawing/2014/main" id="{1A9EF878-A36A-4916-05C1-D9907087ED32}"/>
              </a:ext>
            </a:extLst>
          </p:cNvPr>
          <p:cNvSpPr>
            <a:spLocks noChangeShapeType="1"/>
          </p:cNvSpPr>
          <p:nvPr/>
        </p:nvSpPr>
        <p:spPr bwMode="auto">
          <a:xfrm flipH="1">
            <a:off x="609600" y="5562600"/>
            <a:ext cx="381000" cy="1066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16">
            <a:extLst>
              <a:ext uri="{FF2B5EF4-FFF2-40B4-BE49-F238E27FC236}">
                <a16:creationId xmlns:a16="http://schemas.microsoft.com/office/drawing/2014/main" id="{E9288FC4-23A8-DBFB-7BC3-D7D2FC71121B}"/>
              </a:ext>
            </a:extLst>
          </p:cNvPr>
          <p:cNvSpPr>
            <a:spLocks noChangeShapeType="1"/>
          </p:cNvSpPr>
          <p:nvPr/>
        </p:nvSpPr>
        <p:spPr bwMode="auto">
          <a:xfrm>
            <a:off x="1905000" y="5562600"/>
            <a:ext cx="3810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17">
            <a:extLst>
              <a:ext uri="{FF2B5EF4-FFF2-40B4-BE49-F238E27FC236}">
                <a16:creationId xmlns:a16="http://schemas.microsoft.com/office/drawing/2014/main" id="{C41FA699-56EE-2B18-AAC7-659F668443C4}"/>
              </a:ext>
            </a:extLst>
          </p:cNvPr>
          <p:cNvSpPr>
            <a:spLocks noChangeShapeType="1"/>
          </p:cNvSpPr>
          <p:nvPr/>
        </p:nvSpPr>
        <p:spPr bwMode="auto">
          <a:xfrm>
            <a:off x="1828800" y="5562600"/>
            <a:ext cx="381000" cy="1066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327" name="Picture 18" descr="bunsen_burner">
            <a:extLst>
              <a:ext uri="{FF2B5EF4-FFF2-40B4-BE49-F238E27FC236}">
                <a16:creationId xmlns:a16="http://schemas.microsoft.com/office/drawing/2014/main" id="{3236AA1F-E0F5-C282-F690-E9F3D3175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6388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Line 19">
            <a:extLst>
              <a:ext uri="{FF2B5EF4-FFF2-40B4-BE49-F238E27FC236}">
                <a16:creationId xmlns:a16="http://schemas.microsoft.com/office/drawing/2014/main" id="{4536FD2C-1255-2386-46D5-EE0B0E69BFAC}"/>
              </a:ext>
            </a:extLst>
          </p:cNvPr>
          <p:cNvSpPr>
            <a:spLocks noChangeShapeType="1"/>
          </p:cNvSpPr>
          <p:nvPr/>
        </p:nvSpPr>
        <p:spPr bwMode="auto">
          <a:xfrm>
            <a:off x="762000" y="4419600"/>
            <a:ext cx="14478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29" name="Line 20">
            <a:extLst>
              <a:ext uri="{FF2B5EF4-FFF2-40B4-BE49-F238E27FC236}">
                <a16:creationId xmlns:a16="http://schemas.microsoft.com/office/drawing/2014/main" id="{7474EF16-29DF-B72E-1BAF-054B2445F749}"/>
              </a:ext>
            </a:extLst>
          </p:cNvPr>
          <p:cNvSpPr>
            <a:spLocks noChangeShapeType="1"/>
          </p:cNvSpPr>
          <p:nvPr/>
        </p:nvSpPr>
        <p:spPr bwMode="auto">
          <a:xfrm>
            <a:off x="685800" y="4572000"/>
            <a:ext cx="16002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30" name="Line 21">
            <a:extLst>
              <a:ext uri="{FF2B5EF4-FFF2-40B4-BE49-F238E27FC236}">
                <a16:creationId xmlns:a16="http://schemas.microsoft.com/office/drawing/2014/main" id="{593A0699-5AE6-E15E-73A9-687072E320F0}"/>
              </a:ext>
            </a:extLst>
          </p:cNvPr>
          <p:cNvSpPr>
            <a:spLocks noChangeShapeType="1"/>
          </p:cNvSpPr>
          <p:nvPr/>
        </p:nvSpPr>
        <p:spPr bwMode="auto">
          <a:xfrm>
            <a:off x="685800" y="4724400"/>
            <a:ext cx="16002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31" name="Line 22">
            <a:extLst>
              <a:ext uri="{FF2B5EF4-FFF2-40B4-BE49-F238E27FC236}">
                <a16:creationId xmlns:a16="http://schemas.microsoft.com/office/drawing/2014/main" id="{7231F7FE-BD29-F304-A505-CDE1CD20136D}"/>
              </a:ext>
            </a:extLst>
          </p:cNvPr>
          <p:cNvSpPr>
            <a:spLocks noChangeShapeType="1"/>
          </p:cNvSpPr>
          <p:nvPr/>
        </p:nvSpPr>
        <p:spPr bwMode="auto">
          <a:xfrm>
            <a:off x="685800" y="4876800"/>
            <a:ext cx="16002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32" name="Line 23">
            <a:extLst>
              <a:ext uri="{FF2B5EF4-FFF2-40B4-BE49-F238E27FC236}">
                <a16:creationId xmlns:a16="http://schemas.microsoft.com/office/drawing/2014/main" id="{89445094-ADED-66C2-47DA-F7B82E0E83FC}"/>
              </a:ext>
            </a:extLst>
          </p:cNvPr>
          <p:cNvSpPr>
            <a:spLocks noChangeShapeType="1"/>
          </p:cNvSpPr>
          <p:nvPr/>
        </p:nvSpPr>
        <p:spPr bwMode="auto">
          <a:xfrm>
            <a:off x="762000" y="5029200"/>
            <a:ext cx="14478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33" name="Line 24">
            <a:extLst>
              <a:ext uri="{FF2B5EF4-FFF2-40B4-BE49-F238E27FC236}">
                <a16:creationId xmlns:a16="http://schemas.microsoft.com/office/drawing/2014/main" id="{1A8CF045-D57F-4582-6ADA-4F9FA04A975B}"/>
              </a:ext>
            </a:extLst>
          </p:cNvPr>
          <p:cNvSpPr>
            <a:spLocks noChangeShapeType="1"/>
          </p:cNvSpPr>
          <p:nvPr/>
        </p:nvSpPr>
        <p:spPr bwMode="auto">
          <a:xfrm>
            <a:off x="838200" y="5181600"/>
            <a:ext cx="12954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34" name="Line 25">
            <a:extLst>
              <a:ext uri="{FF2B5EF4-FFF2-40B4-BE49-F238E27FC236}">
                <a16:creationId xmlns:a16="http://schemas.microsoft.com/office/drawing/2014/main" id="{F4E36C35-83DB-3969-CC22-38C02F1BCBB4}"/>
              </a:ext>
            </a:extLst>
          </p:cNvPr>
          <p:cNvSpPr>
            <a:spLocks noChangeShapeType="1"/>
          </p:cNvSpPr>
          <p:nvPr/>
        </p:nvSpPr>
        <p:spPr bwMode="auto">
          <a:xfrm>
            <a:off x="990600" y="5334000"/>
            <a:ext cx="990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AutoShape 26" descr="Small checker board">
            <a:extLst>
              <a:ext uri="{FF2B5EF4-FFF2-40B4-BE49-F238E27FC236}">
                <a16:creationId xmlns:a16="http://schemas.microsoft.com/office/drawing/2014/main" id="{A4CABB3D-3B04-7EF0-1F40-8AF2FEF10D18}"/>
              </a:ext>
            </a:extLst>
          </p:cNvPr>
          <p:cNvSpPr>
            <a:spLocks noChangeArrowheads="1"/>
          </p:cNvSpPr>
          <p:nvPr/>
        </p:nvSpPr>
        <p:spPr bwMode="auto">
          <a:xfrm>
            <a:off x="457200" y="5410200"/>
            <a:ext cx="2133600" cy="76200"/>
          </a:xfrm>
          <a:prstGeom prst="parallelogram">
            <a:avLst>
              <a:gd name="adj" fmla="val 318759"/>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36" name="Line 27">
            <a:extLst>
              <a:ext uri="{FF2B5EF4-FFF2-40B4-BE49-F238E27FC236}">
                <a16:creationId xmlns:a16="http://schemas.microsoft.com/office/drawing/2014/main" id="{A40974A4-0EAD-FC1A-9AAA-BF78A7F8A4BB}"/>
              </a:ext>
            </a:extLst>
          </p:cNvPr>
          <p:cNvSpPr>
            <a:spLocks noChangeShapeType="1"/>
          </p:cNvSpPr>
          <p:nvPr/>
        </p:nvSpPr>
        <p:spPr bwMode="auto">
          <a:xfrm>
            <a:off x="533400" y="66294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7" name="Line 28">
            <a:extLst>
              <a:ext uri="{FF2B5EF4-FFF2-40B4-BE49-F238E27FC236}">
                <a16:creationId xmlns:a16="http://schemas.microsoft.com/office/drawing/2014/main" id="{EB9C8C7A-E1C3-BD34-C6BA-CAD76DC33FE4}"/>
              </a:ext>
            </a:extLst>
          </p:cNvPr>
          <p:cNvSpPr>
            <a:spLocks noChangeShapeType="1"/>
          </p:cNvSpPr>
          <p:nvPr/>
        </p:nvSpPr>
        <p:spPr bwMode="auto">
          <a:xfrm>
            <a:off x="2209800" y="66294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8" name="Line 29">
            <a:extLst>
              <a:ext uri="{FF2B5EF4-FFF2-40B4-BE49-F238E27FC236}">
                <a16:creationId xmlns:a16="http://schemas.microsoft.com/office/drawing/2014/main" id="{8CD295AD-10F5-1755-DD1D-6C50B076461B}"/>
              </a:ext>
            </a:extLst>
          </p:cNvPr>
          <p:cNvSpPr>
            <a:spLocks noChangeShapeType="1"/>
          </p:cNvSpPr>
          <p:nvPr/>
        </p:nvSpPr>
        <p:spPr bwMode="auto">
          <a:xfrm flipV="1">
            <a:off x="2209800" y="54864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9" name="Line 30">
            <a:extLst>
              <a:ext uri="{FF2B5EF4-FFF2-40B4-BE49-F238E27FC236}">
                <a16:creationId xmlns:a16="http://schemas.microsoft.com/office/drawing/2014/main" id="{81468012-645D-16CF-9E63-79A91BE51216}"/>
              </a:ext>
            </a:extLst>
          </p:cNvPr>
          <p:cNvSpPr>
            <a:spLocks noChangeShapeType="1"/>
          </p:cNvSpPr>
          <p:nvPr/>
        </p:nvSpPr>
        <p:spPr bwMode="auto">
          <a:xfrm flipV="1">
            <a:off x="685800" y="54864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0" name="Line 31">
            <a:extLst>
              <a:ext uri="{FF2B5EF4-FFF2-40B4-BE49-F238E27FC236}">
                <a16:creationId xmlns:a16="http://schemas.microsoft.com/office/drawing/2014/main" id="{23367E2E-7E29-88EF-1FCC-EDE5273D09AC}"/>
              </a:ext>
            </a:extLst>
          </p:cNvPr>
          <p:cNvSpPr>
            <a:spLocks noChangeShapeType="1"/>
          </p:cNvSpPr>
          <p:nvPr/>
        </p:nvSpPr>
        <p:spPr bwMode="auto">
          <a:xfrm flipV="1">
            <a:off x="1600200" y="5029200"/>
            <a:ext cx="0" cy="2286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1" name="Line 32">
            <a:extLst>
              <a:ext uri="{FF2B5EF4-FFF2-40B4-BE49-F238E27FC236}">
                <a16:creationId xmlns:a16="http://schemas.microsoft.com/office/drawing/2014/main" id="{BDC19001-2F0C-148A-AB1D-83C072B32EEE}"/>
              </a:ext>
            </a:extLst>
          </p:cNvPr>
          <p:cNvSpPr>
            <a:spLocks noChangeShapeType="1"/>
          </p:cNvSpPr>
          <p:nvPr/>
        </p:nvSpPr>
        <p:spPr bwMode="auto">
          <a:xfrm flipV="1">
            <a:off x="1600200" y="4724400"/>
            <a:ext cx="0" cy="2286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2" name="Line 33">
            <a:extLst>
              <a:ext uri="{FF2B5EF4-FFF2-40B4-BE49-F238E27FC236}">
                <a16:creationId xmlns:a16="http://schemas.microsoft.com/office/drawing/2014/main" id="{FD758645-292A-BA44-C7FC-4CB33DAF6150}"/>
              </a:ext>
            </a:extLst>
          </p:cNvPr>
          <p:cNvSpPr>
            <a:spLocks noChangeShapeType="1"/>
          </p:cNvSpPr>
          <p:nvPr/>
        </p:nvSpPr>
        <p:spPr bwMode="auto">
          <a:xfrm flipH="1" flipV="1">
            <a:off x="1219200" y="4419600"/>
            <a:ext cx="152400" cy="2286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3" name="Line 34">
            <a:extLst>
              <a:ext uri="{FF2B5EF4-FFF2-40B4-BE49-F238E27FC236}">
                <a16:creationId xmlns:a16="http://schemas.microsoft.com/office/drawing/2014/main" id="{5E78EC08-7625-7057-FF0E-A0F0564C5704}"/>
              </a:ext>
            </a:extLst>
          </p:cNvPr>
          <p:cNvSpPr>
            <a:spLocks noChangeShapeType="1"/>
          </p:cNvSpPr>
          <p:nvPr/>
        </p:nvSpPr>
        <p:spPr bwMode="auto">
          <a:xfrm flipV="1">
            <a:off x="1600200" y="4419600"/>
            <a:ext cx="152400" cy="2286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4" name="Line 35">
            <a:extLst>
              <a:ext uri="{FF2B5EF4-FFF2-40B4-BE49-F238E27FC236}">
                <a16:creationId xmlns:a16="http://schemas.microsoft.com/office/drawing/2014/main" id="{662B9D04-0089-7F6A-7272-037D3F559B8C}"/>
              </a:ext>
            </a:extLst>
          </p:cNvPr>
          <p:cNvSpPr>
            <a:spLocks noChangeShapeType="1"/>
          </p:cNvSpPr>
          <p:nvPr/>
        </p:nvSpPr>
        <p:spPr bwMode="auto">
          <a:xfrm flipV="1">
            <a:off x="1371600" y="4724400"/>
            <a:ext cx="0" cy="2286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5" name="Line 36">
            <a:extLst>
              <a:ext uri="{FF2B5EF4-FFF2-40B4-BE49-F238E27FC236}">
                <a16:creationId xmlns:a16="http://schemas.microsoft.com/office/drawing/2014/main" id="{A8FC368D-F703-2016-3056-9F271B238D46}"/>
              </a:ext>
            </a:extLst>
          </p:cNvPr>
          <p:cNvSpPr>
            <a:spLocks noChangeShapeType="1"/>
          </p:cNvSpPr>
          <p:nvPr/>
        </p:nvSpPr>
        <p:spPr bwMode="auto">
          <a:xfrm flipV="1">
            <a:off x="1371600" y="5029200"/>
            <a:ext cx="0" cy="2286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6" name="Line 37">
            <a:extLst>
              <a:ext uri="{FF2B5EF4-FFF2-40B4-BE49-F238E27FC236}">
                <a16:creationId xmlns:a16="http://schemas.microsoft.com/office/drawing/2014/main" id="{2317A3BE-C84B-4478-151F-CA624D3C2653}"/>
              </a:ext>
            </a:extLst>
          </p:cNvPr>
          <p:cNvSpPr>
            <a:spLocks noChangeShapeType="1"/>
          </p:cNvSpPr>
          <p:nvPr/>
        </p:nvSpPr>
        <p:spPr bwMode="auto">
          <a:xfrm flipH="1">
            <a:off x="1905000" y="5029200"/>
            <a:ext cx="152400" cy="2286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7" name="Line 38">
            <a:extLst>
              <a:ext uri="{FF2B5EF4-FFF2-40B4-BE49-F238E27FC236}">
                <a16:creationId xmlns:a16="http://schemas.microsoft.com/office/drawing/2014/main" id="{64FA9826-8861-1410-1A67-CF759F909111}"/>
              </a:ext>
            </a:extLst>
          </p:cNvPr>
          <p:cNvSpPr>
            <a:spLocks noChangeShapeType="1"/>
          </p:cNvSpPr>
          <p:nvPr/>
        </p:nvSpPr>
        <p:spPr bwMode="auto">
          <a:xfrm flipH="1">
            <a:off x="2133600" y="4724400"/>
            <a:ext cx="76200" cy="2286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8" name="Line 39">
            <a:extLst>
              <a:ext uri="{FF2B5EF4-FFF2-40B4-BE49-F238E27FC236}">
                <a16:creationId xmlns:a16="http://schemas.microsoft.com/office/drawing/2014/main" id="{E2CC9E05-E833-91D8-C3F3-7CA9B89AF69E}"/>
              </a:ext>
            </a:extLst>
          </p:cNvPr>
          <p:cNvSpPr>
            <a:spLocks noChangeShapeType="1"/>
          </p:cNvSpPr>
          <p:nvPr/>
        </p:nvSpPr>
        <p:spPr bwMode="auto">
          <a:xfrm>
            <a:off x="2057400" y="4495800"/>
            <a:ext cx="152400" cy="1524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9" name="Line 40">
            <a:extLst>
              <a:ext uri="{FF2B5EF4-FFF2-40B4-BE49-F238E27FC236}">
                <a16:creationId xmlns:a16="http://schemas.microsoft.com/office/drawing/2014/main" id="{AEDEE8BD-7AFA-E192-5B41-E5A38C59B4AD}"/>
              </a:ext>
            </a:extLst>
          </p:cNvPr>
          <p:cNvSpPr>
            <a:spLocks noChangeShapeType="1"/>
          </p:cNvSpPr>
          <p:nvPr/>
        </p:nvSpPr>
        <p:spPr bwMode="auto">
          <a:xfrm flipV="1">
            <a:off x="1828800" y="4419600"/>
            <a:ext cx="2286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0" name="Line 41">
            <a:extLst>
              <a:ext uri="{FF2B5EF4-FFF2-40B4-BE49-F238E27FC236}">
                <a16:creationId xmlns:a16="http://schemas.microsoft.com/office/drawing/2014/main" id="{D54513F3-54F7-A126-B8FB-03C9D673378D}"/>
              </a:ext>
            </a:extLst>
          </p:cNvPr>
          <p:cNvSpPr>
            <a:spLocks noChangeShapeType="1"/>
          </p:cNvSpPr>
          <p:nvPr/>
        </p:nvSpPr>
        <p:spPr bwMode="auto">
          <a:xfrm>
            <a:off x="762000" y="4724400"/>
            <a:ext cx="76200" cy="2286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1" name="Line 42">
            <a:extLst>
              <a:ext uri="{FF2B5EF4-FFF2-40B4-BE49-F238E27FC236}">
                <a16:creationId xmlns:a16="http://schemas.microsoft.com/office/drawing/2014/main" id="{E0D952BE-2B55-CA63-7C07-FE2898B6FC77}"/>
              </a:ext>
            </a:extLst>
          </p:cNvPr>
          <p:cNvSpPr>
            <a:spLocks noChangeShapeType="1"/>
          </p:cNvSpPr>
          <p:nvPr/>
        </p:nvSpPr>
        <p:spPr bwMode="auto">
          <a:xfrm flipH="1">
            <a:off x="762000" y="4419600"/>
            <a:ext cx="76200" cy="2286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2" name="Line 43">
            <a:extLst>
              <a:ext uri="{FF2B5EF4-FFF2-40B4-BE49-F238E27FC236}">
                <a16:creationId xmlns:a16="http://schemas.microsoft.com/office/drawing/2014/main" id="{96C5FEC7-03C1-70AB-CAC1-D9689587AB68}"/>
              </a:ext>
            </a:extLst>
          </p:cNvPr>
          <p:cNvSpPr>
            <a:spLocks noChangeShapeType="1"/>
          </p:cNvSpPr>
          <p:nvPr/>
        </p:nvSpPr>
        <p:spPr bwMode="auto">
          <a:xfrm flipH="1" flipV="1">
            <a:off x="914400" y="4419600"/>
            <a:ext cx="2286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3" name="Line 44">
            <a:extLst>
              <a:ext uri="{FF2B5EF4-FFF2-40B4-BE49-F238E27FC236}">
                <a16:creationId xmlns:a16="http://schemas.microsoft.com/office/drawing/2014/main" id="{383CEA88-1060-4BBF-EB7D-8D6B67FFCDB3}"/>
              </a:ext>
            </a:extLst>
          </p:cNvPr>
          <p:cNvSpPr>
            <a:spLocks noChangeShapeType="1"/>
          </p:cNvSpPr>
          <p:nvPr/>
        </p:nvSpPr>
        <p:spPr bwMode="auto">
          <a:xfrm>
            <a:off x="914400" y="5029200"/>
            <a:ext cx="152400" cy="2286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4" name="Line 45">
            <a:extLst>
              <a:ext uri="{FF2B5EF4-FFF2-40B4-BE49-F238E27FC236}">
                <a16:creationId xmlns:a16="http://schemas.microsoft.com/office/drawing/2014/main" id="{9A17EEC1-A591-4C9A-DE72-9CA9BF16532E}"/>
              </a:ext>
            </a:extLst>
          </p:cNvPr>
          <p:cNvSpPr>
            <a:spLocks noChangeShapeType="1"/>
          </p:cNvSpPr>
          <p:nvPr/>
        </p:nvSpPr>
        <p:spPr bwMode="auto">
          <a:xfrm flipV="1">
            <a:off x="1143000" y="5334000"/>
            <a:ext cx="2286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5" name="Line 46">
            <a:extLst>
              <a:ext uri="{FF2B5EF4-FFF2-40B4-BE49-F238E27FC236}">
                <a16:creationId xmlns:a16="http://schemas.microsoft.com/office/drawing/2014/main" id="{565DE0FA-D27F-84D9-B446-ACF44835AAF3}"/>
              </a:ext>
            </a:extLst>
          </p:cNvPr>
          <p:cNvSpPr>
            <a:spLocks noChangeShapeType="1"/>
          </p:cNvSpPr>
          <p:nvPr/>
        </p:nvSpPr>
        <p:spPr bwMode="auto">
          <a:xfrm flipH="1" flipV="1">
            <a:off x="1600200" y="5334000"/>
            <a:ext cx="2286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6" name="Oval 47">
            <a:extLst>
              <a:ext uri="{FF2B5EF4-FFF2-40B4-BE49-F238E27FC236}">
                <a16:creationId xmlns:a16="http://schemas.microsoft.com/office/drawing/2014/main" id="{852B9FE6-9979-5690-3B29-6C643CFE1B0A}"/>
              </a:ext>
            </a:extLst>
          </p:cNvPr>
          <p:cNvSpPr>
            <a:spLocks noChangeArrowheads="1"/>
          </p:cNvSpPr>
          <p:nvPr/>
        </p:nvSpPr>
        <p:spPr bwMode="auto">
          <a:xfrm>
            <a:off x="1219200" y="3200400"/>
            <a:ext cx="533400" cy="152400"/>
          </a:xfrm>
          <a:prstGeom prst="ellipse">
            <a:avLst/>
          </a:prstGeom>
          <a:solidFill>
            <a:schemeClr val="accent1">
              <a:alpha val="0"/>
            </a:schemeClr>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0E63B1C1-90C3-7729-074C-952B268EF023}"/>
              </a:ext>
            </a:extLst>
          </p:cNvPr>
          <p:cNvSpPr>
            <a:spLocks noGrp="1" noChangeArrowheads="1"/>
          </p:cNvSpPr>
          <p:nvPr>
            <p:ph type="ctrTitle"/>
          </p:nvPr>
        </p:nvSpPr>
        <p:spPr/>
        <p:txBody>
          <a:bodyPr/>
          <a:lstStyle/>
          <a:p>
            <a:pPr eaLnBrk="1" hangingPunct="1"/>
            <a:endParaRPr lang="en-US" altLang="en-US"/>
          </a:p>
        </p:txBody>
      </p:sp>
      <p:sp>
        <p:nvSpPr>
          <p:cNvPr id="14339" name="Rectangle 5">
            <a:extLst>
              <a:ext uri="{FF2B5EF4-FFF2-40B4-BE49-F238E27FC236}">
                <a16:creationId xmlns:a16="http://schemas.microsoft.com/office/drawing/2014/main" id="{A6103656-0AF2-6CC6-32C8-517EB55135CF}"/>
              </a:ext>
            </a:extLst>
          </p:cNvPr>
          <p:cNvSpPr>
            <a:spLocks noGrp="1" noChangeArrowheads="1"/>
          </p:cNvSpPr>
          <p:nvPr>
            <p:ph type="subTitle" idx="1"/>
          </p:nvPr>
        </p:nvSpPr>
        <p:spPr/>
        <p:txBody>
          <a:bodyPr/>
          <a:lstStyle/>
          <a:p>
            <a:pPr eaLnBrk="1" hangingPunct="1"/>
            <a:endParaRPr lang="en-US" altLang="en-US"/>
          </a:p>
        </p:txBody>
      </p:sp>
      <p:pic>
        <p:nvPicPr>
          <p:cNvPr id="14340" name="Picture 7" descr="Conv">
            <a:extLst>
              <a:ext uri="{FF2B5EF4-FFF2-40B4-BE49-F238E27FC236}">
                <a16:creationId xmlns:a16="http://schemas.microsoft.com/office/drawing/2014/main" id="{24325212-4198-8494-26AE-95489310B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09600"/>
            <a:ext cx="495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AA8D530-EB69-602D-9934-606E18FDBC6A}"/>
              </a:ext>
            </a:extLst>
          </p:cNvPr>
          <p:cNvSpPr>
            <a:spLocks noGrp="1" noChangeArrowheads="1"/>
          </p:cNvSpPr>
          <p:nvPr>
            <p:ph type="ctrTitle"/>
          </p:nvPr>
        </p:nvSpPr>
        <p:spPr>
          <a:xfrm>
            <a:off x="76200" y="76200"/>
            <a:ext cx="7772400" cy="612775"/>
          </a:xfrm>
        </p:spPr>
        <p:txBody>
          <a:bodyPr/>
          <a:lstStyle/>
          <a:p>
            <a:pPr algn="l" eaLnBrk="1" hangingPunct="1"/>
            <a:r>
              <a:rPr lang="en-US" altLang="en-US" sz="2800" b="1" u="sng">
                <a:solidFill>
                  <a:srgbClr val="FF0000"/>
                </a:solidFill>
                <a:latin typeface="Times New Roman" panose="02020603050405020304" pitchFamily="18" charset="0"/>
                <a:cs typeface="Times New Roman" panose="02020603050405020304" pitchFamily="18" charset="0"/>
              </a:rPr>
              <a:t>Convection in air</a:t>
            </a:r>
            <a:r>
              <a:rPr lang="en-US" altLang="en-US" sz="2800" b="1">
                <a:solidFill>
                  <a:srgbClr val="FF0000"/>
                </a:solidFill>
                <a:latin typeface="Times New Roman" panose="02020603050405020304" pitchFamily="18" charset="0"/>
                <a:cs typeface="Times New Roman" panose="02020603050405020304" pitchFamily="18" charset="0"/>
              </a:rPr>
              <a:t> :-</a:t>
            </a:r>
          </a:p>
        </p:txBody>
      </p:sp>
      <p:pic>
        <p:nvPicPr>
          <p:cNvPr id="15363" name="Picture 11" descr="heat-transmittance-means">
            <a:extLst>
              <a:ext uri="{FF2B5EF4-FFF2-40B4-BE49-F238E27FC236}">
                <a16:creationId xmlns:a16="http://schemas.microsoft.com/office/drawing/2014/main" id="{8BF4D21E-E113-07F4-75F7-8C59552DD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19400"/>
            <a:ext cx="6019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1">
            <a:extLst>
              <a:ext uri="{FF2B5EF4-FFF2-40B4-BE49-F238E27FC236}">
                <a16:creationId xmlns:a16="http://schemas.microsoft.com/office/drawing/2014/main" id="{04D90E41-DD85-B13F-AAA0-A5351733F5BF}"/>
              </a:ext>
            </a:extLst>
          </p:cNvPr>
          <p:cNvSpPr>
            <a:spLocks noGrp="1" noChangeArrowheads="1"/>
          </p:cNvSpPr>
          <p:nvPr>
            <p:ph type="subTitle" idx="1"/>
          </p:nvPr>
        </p:nvSpPr>
        <p:spPr>
          <a:xfrm>
            <a:off x="228600" y="685800"/>
            <a:ext cx="8686800" cy="5943600"/>
          </a:xfrm>
        </p:spPr>
        <p:txBody>
          <a:bodyPr/>
          <a:lstStyle/>
          <a:p>
            <a:pPr algn="l" eaLnBrk="1" hangingPunct="1"/>
            <a:r>
              <a:rPr lang="en-US" altLang="en-US" sz="2000" b="1"/>
              <a:t> </a:t>
            </a:r>
            <a:r>
              <a:rPr lang="en-US" altLang="en-US" sz="2000" b="1">
                <a:solidFill>
                  <a:srgbClr val="0000FF"/>
                </a:solidFill>
              </a:rPr>
              <a:t>The air near the heat source gets heated and rise up. The air from the sides move in to take its place. In this way the air gets heated.</a:t>
            </a:r>
          </a:p>
          <a:p>
            <a:pPr algn="l" eaLnBrk="1" hangingPunct="1"/>
            <a:r>
              <a:rPr lang="en-US" altLang="en-US" sz="2000" b="1">
                <a:solidFill>
                  <a:srgbClr val="0000FF"/>
                </a:solidFill>
              </a:rPr>
              <a:t>  If you keep one hand above a flame and one hand on the side of the flame, the hand at the top feels hot because the air above is heated by convection. The hand at the side does not feel as hot because there is no convection.  </a:t>
            </a:r>
          </a:p>
        </p:txBody>
      </p:sp>
      <p:sp>
        <p:nvSpPr>
          <p:cNvPr id="15365" name="Text Box 22">
            <a:extLst>
              <a:ext uri="{FF2B5EF4-FFF2-40B4-BE49-F238E27FC236}">
                <a16:creationId xmlns:a16="http://schemas.microsoft.com/office/drawing/2014/main" id="{FFE5173E-D7E4-631E-41F8-718FB698AEF4}"/>
              </a:ext>
            </a:extLst>
          </p:cNvPr>
          <p:cNvSpPr txBox="1">
            <a:spLocks noChangeArrowheads="1"/>
          </p:cNvSpPr>
          <p:nvPr/>
        </p:nvSpPr>
        <p:spPr bwMode="auto">
          <a:xfrm rot="-1045348">
            <a:off x="3124200" y="3429000"/>
            <a:ext cx="5029200" cy="1098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p>
        </p:txBody>
      </p:sp>
      <p:sp>
        <p:nvSpPr>
          <p:cNvPr id="15366" name="Text Box 24">
            <a:extLst>
              <a:ext uri="{FF2B5EF4-FFF2-40B4-BE49-F238E27FC236}">
                <a16:creationId xmlns:a16="http://schemas.microsoft.com/office/drawing/2014/main" id="{0C854157-A264-7885-2BF8-2188CFFE8A40}"/>
              </a:ext>
            </a:extLst>
          </p:cNvPr>
          <p:cNvSpPr txBox="1">
            <a:spLocks noChangeArrowheads="1"/>
          </p:cNvSpPr>
          <p:nvPr/>
        </p:nvSpPr>
        <p:spPr bwMode="auto">
          <a:xfrm>
            <a:off x="3352800" y="5257800"/>
            <a:ext cx="1295400" cy="1098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p>
        </p:txBody>
      </p:sp>
      <p:sp>
        <p:nvSpPr>
          <p:cNvPr id="15367" name="Text Box 25">
            <a:extLst>
              <a:ext uri="{FF2B5EF4-FFF2-40B4-BE49-F238E27FC236}">
                <a16:creationId xmlns:a16="http://schemas.microsoft.com/office/drawing/2014/main" id="{18F105D4-2987-7AD2-7E09-06C63E2A7C13}"/>
              </a:ext>
            </a:extLst>
          </p:cNvPr>
          <p:cNvSpPr txBox="1">
            <a:spLocks noChangeArrowheads="1"/>
          </p:cNvSpPr>
          <p:nvPr/>
        </p:nvSpPr>
        <p:spPr bwMode="auto">
          <a:xfrm>
            <a:off x="3048000" y="5454650"/>
            <a:ext cx="158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No convection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4E1F59E0-1C0C-5BD6-4A5D-6477A7F5B7E6}"/>
              </a:ext>
            </a:extLst>
          </p:cNvPr>
          <p:cNvSpPr>
            <a:spLocks noGrp="1" noChangeArrowheads="1"/>
          </p:cNvSpPr>
          <p:nvPr>
            <p:ph type="ctrTitle"/>
          </p:nvPr>
        </p:nvSpPr>
        <p:spPr>
          <a:xfrm>
            <a:off x="76200" y="76200"/>
            <a:ext cx="7772400" cy="609600"/>
          </a:xfrm>
        </p:spPr>
        <p:txBody>
          <a:bodyPr/>
          <a:lstStyle/>
          <a:p>
            <a:pPr algn="l" eaLnBrk="1" hangingPunct="1"/>
            <a:r>
              <a:rPr lang="en-US" altLang="en-US" sz="2800" b="1" u="sng">
                <a:solidFill>
                  <a:srgbClr val="FF0000"/>
                </a:solidFill>
                <a:latin typeface="Times New Roman" panose="02020603050405020304" pitchFamily="18" charset="0"/>
                <a:cs typeface="Times New Roman" panose="02020603050405020304" pitchFamily="18" charset="0"/>
              </a:rPr>
              <a:t>Sea breeze and land breeze</a:t>
            </a:r>
            <a:r>
              <a:rPr lang="en-US" altLang="en-US" sz="2800" b="1">
                <a:solidFill>
                  <a:srgbClr val="FF0000"/>
                </a:solidFill>
                <a:latin typeface="Times New Roman" panose="02020603050405020304" pitchFamily="18" charset="0"/>
                <a:cs typeface="Times New Roman" panose="02020603050405020304" pitchFamily="18" charset="0"/>
              </a:rPr>
              <a:t> :-</a:t>
            </a:r>
          </a:p>
        </p:txBody>
      </p:sp>
      <p:sp>
        <p:nvSpPr>
          <p:cNvPr id="16387" name="Rectangle 5">
            <a:extLst>
              <a:ext uri="{FF2B5EF4-FFF2-40B4-BE49-F238E27FC236}">
                <a16:creationId xmlns:a16="http://schemas.microsoft.com/office/drawing/2014/main" id="{230638BB-0A41-E446-255A-1D822B2EDCA2}"/>
              </a:ext>
            </a:extLst>
          </p:cNvPr>
          <p:cNvSpPr>
            <a:spLocks noGrp="1" noChangeArrowheads="1"/>
          </p:cNvSpPr>
          <p:nvPr>
            <p:ph type="subTitle" idx="1"/>
          </p:nvPr>
        </p:nvSpPr>
        <p:spPr>
          <a:xfrm>
            <a:off x="152400" y="533400"/>
            <a:ext cx="8915400" cy="6096000"/>
          </a:xfrm>
        </p:spPr>
        <p:txBody>
          <a:bodyPr/>
          <a:lstStyle/>
          <a:p>
            <a:pPr algn="l" eaLnBrk="1" hangingPunct="1"/>
            <a:r>
              <a:rPr lang="en-US" altLang="en-US" sz="2000" b="1">
                <a:solidFill>
                  <a:srgbClr val="FF0000"/>
                </a:solidFill>
              </a:rPr>
              <a:t>i) </a:t>
            </a:r>
            <a:r>
              <a:rPr lang="en-US" altLang="en-US" sz="2000" b="1" u="sng">
                <a:solidFill>
                  <a:srgbClr val="FF0000"/>
                </a:solidFill>
              </a:rPr>
              <a:t>Sea breeze</a:t>
            </a:r>
            <a:r>
              <a:rPr lang="en-US" altLang="en-US" sz="2000" b="1">
                <a:solidFill>
                  <a:srgbClr val="FF0000"/>
                </a:solidFill>
              </a:rPr>
              <a:t> :-</a:t>
            </a:r>
          </a:p>
          <a:p>
            <a:pPr algn="l" eaLnBrk="1" hangingPunct="1"/>
            <a:r>
              <a:rPr lang="en-US" altLang="en-US" sz="2000" b="1"/>
              <a:t>   </a:t>
            </a:r>
            <a:r>
              <a:rPr lang="en-US" altLang="en-US" sz="2000" b="1">
                <a:solidFill>
                  <a:srgbClr val="0000FF"/>
                </a:solidFill>
              </a:rPr>
              <a:t>During the day the land gets heated faster than the sea. So the air above the land gets heated becomes hotter and rises up and cool air from the sea moves towards the land. This is called sea breeze.</a:t>
            </a:r>
          </a:p>
          <a:p>
            <a:pPr algn="l" eaLnBrk="1" hangingPunct="1"/>
            <a:r>
              <a:rPr lang="en-US" altLang="en-US" sz="2000" b="1">
                <a:solidFill>
                  <a:srgbClr val="FF0000"/>
                </a:solidFill>
              </a:rPr>
              <a:t>ii) </a:t>
            </a:r>
            <a:r>
              <a:rPr lang="en-US" altLang="en-US" sz="2000" b="1" u="sng">
                <a:solidFill>
                  <a:srgbClr val="FF0000"/>
                </a:solidFill>
              </a:rPr>
              <a:t>Land breeze</a:t>
            </a:r>
            <a:r>
              <a:rPr lang="en-US" altLang="en-US" sz="2000" b="1">
                <a:solidFill>
                  <a:srgbClr val="FF0000"/>
                </a:solidFill>
              </a:rPr>
              <a:t> :-</a:t>
            </a:r>
          </a:p>
          <a:p>
            <a:pPr algn="l" eaLnBrk="1" hangingPunct="1"/>
            <a:r>
              <a:rPr lang="en-US" altLang="en-US" sz="2000" b="1"/>
              <a:t>   </a:t>
            </a:r>
            <a:r>
              <a:rPr lang="en-US" altLang="en-US" sz="2000" b="1">
                <a:solidFill>
                  <a:srgbClr val="0000FF"/>
                </a:solidFill>
              </a:rPr>
              <a:t>During the night sea cools down slowly than the land. So the hot air above the sea rises up and cool air from the land moves towards the sea. This called land breeze. </a:t>
            </a:r>
          </a:p>
        </p:txBody>
      </p:sp>
      <p:pic>
        <p:nvPicPr>
          <p:cNvPr id="16388" name="Picture 6" descr="chap01_convection">
            <a:extLst>
              <a:ext uri="{FF2B5EF4-FFF2-40B4-BE49-F238E27FC236}">
                <a16:creationId xmlns:a16="http://schemas.microsoft.com/office/drawing/2014/main" id="{34F27D4E-DBC4-9BA7-9C97-59B7899EA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42672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20050619234222!Diagrama_de_formacion_de_la_brisa-breeze">
            <a:extLst>
              <a:ext uri="{FF2B5EF4-FFF2-40B4-BE49-F238E27FC236}">
                <a16:creationId xmlns:a16="http://schemas.microsoft.com/office/drawing/2014/main" id="{2CBC8D9A-E193-094C-8338-47571DFD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766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8">
            <a:extLst>
              <a:ext uri="{FF2B5EF4-FFF2-40B4-BE49-F238E27FC236}">
                <a16:creationId xmlns:a16="http://schemas.microsoft.com/office/drawing/2014/main" id="{45332C6A-E3C9-528E-5227-6192C347026A}"/>
              </a:ext>
            </a:extLst>
          </p:cNvPr>
          <p:cNvSpPr txBox="1">
            <a:spLocks noChangeArrowheads="1"/>
          </p:cNvSpPr>
          <p:nvPr/>
        </p:nvSpPr>
        <p:spPr bwMode="auto">
          <a:xfrm>
            <a:off x="1746250" y="4738688"/>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Sea breeze</a:t>
            </a:r>
          </a:p>
        </p:txBody>
      </p:sp>
      <p:sp>
        <p:nvSpPr>
          <p:cNvPr id="16391" name="Text Box 9">
            <a:extLst>
              <a:ext uri="{FF2B5EF4-FFF2-40B4-BE49-F238E27FC236}">
                <a16:creationId xmlns:a16="http://schemas.microsoft.com/office/drawing/2014/main" id="{8F25CE58-94BA-3F9A-BE6A-0D401479DE62}"/>
              </a:ext>
            </a:extLst>
          </p:cNvPr>
          <p:cNvSpPr txBox="1">
            <a:spLocks noChangeArrowheads="1"/>
          </p:cNvSpPr>
          <p:nvPr/>
        </p:nvSpPr>
        <p:spPr bwMode="auto">
          <a:xfrm>
            <a:off x="1682750" y="6491288"/>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Land breeze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E0DEA6A4-3928-C3DD-1E5B-8A2493CD35DE}"/>
              </a:ext>
            </a:extLst>
          </p:cNvPr>
          <p:cNvSpPr>
            <a:spLocks noGrp="1" noChangeArrowheads="1"/>
          </p:cNvSpPr>
          <p:nvPr>
            <p:ph type="ctrTitle"/>
          </p:nvPr>
        </p:nvSpPr>
        <p:spPr/>
        <p:txBody>
          <a:bodyPr/>
          <a:lstStyle/>
          <a:p>
            <a:pPr eaLnBrk="1" hangingPunct="1"/>
            <a:endParaRPr lang="en-US" altLang="en-US"/>
          </a:p>
        </p:txBody>
      </p:sp>
      <p:sp>
        <p:nvSpPr>
          <p:cNvPr id="17411" name="Rectangle 5">
            <a:extLst>
              <a:ext uri="{FF2B5EF4-FFF2-40B4-BE49-F238E27FC236}">
                <a16:creationId xmlns:a16="http://schemas.microsoft.com/office/drawing/2014/main" id="{E0B82734-9085-FFEE-18D5-ABBE262FE60C}"/>
              </a:ext>
            </a:extLst>
          </p:cNvPr>
          <p:cNvSpPr>
            <a:spLocks noGrp="1" noChangeArrowheads="1"/>
          </p:cNvSpPr>
          <p:nvPr>
            <p:ph type="subTitle" idx="1"/>
          </p:nvPr>
        </p:nvSpPr>
        <p:spPr/>
        <p:txBody>
          <a:bodyPr/>
          <a:lstStyle/>
          <a:p>
            <a:pPr eaLnBrk="1" hangingPunct="1"/>
            <a:endParaRPr lang="en-US" altLang="en-US"/>
          </a:p>
        </p:txBody>
      </p:sp>
      <p:pic>
        <p:nvPicPr>
          <p:cNvPr id="17412" name="Picture 6" descr="chap01_convection">
            <a:extLst>
              <a:ext uri="{FF2B5EF4-FFF2-40B4-BE49-F238E27FC236}">
                <a16:creationId xmlns:a16="http://schemas.microsoft.com/office/drawing/2014/main" id="{70E0DB47-B1DA-AC54-B35E-EEC3631B0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7">
            <a:extLst>
              <a:ext uri="{FF2B5EF4-FFF2-40B4-BE49-F238E27FC236}">
                <a16:creationId xmlns:a16="http://schemas.microsoft.com/office/drawing/2014/main" id="{AE3D32CB-0148-61F6-E7BF-660D48E5E362}"/>
              </a:ext>
            </a:extLst>
          </p:cNvPr>
          <p:cNvSpPr>
            <a:spLocks noChangeArrowheads="1"/>
          </p:cNvSpPr>
          <p:nvPr/>
        </p:nvSpPr>
        <p:spPr bwMode="auto">
          <a:xfrm>
            <a:off x="3883025" y="3214688"/>
            <a:ext cx="2044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t>Sea breeze</a:t>
            </a:r>
          </a:p>
        </p:txBody>
      </p:sp>
      <p:sp>
        <p:nvSpPr>
          <p:cNvPr id="17414" name="Rectangle 8">
            <a:extLst>
              <a:ext uri="{FF2B5EF4-FFF2-40B4-BE49-F238E27FC236}">
                <a16:creationId xmlns:a16="http://schemas.microsoft.com/office/drawing/2014/main" id="{26D91212-D57B-48DB-8557-71B434E6739B}"/>
              </a:ext>
            </a:extLst>
          </p:cNvPr>
          <p:cNvSpPr>
            <a:spLocks noChangeArrowheads="1"/>
          </p:cNvSpPr>
          <p:nvPr/>
        </p:nvSpPr>
        <p:spPr bwMode="auto">
          <a:xfrm>
            <a:off x="3810000" y="6138863"/>
            <a:ext cx="2262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t>Land breeze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F26FD0A8-59FF-EC20-5C8F-F5898EB56838}"/>
              </a:ext>
            </a:extLst>
          </p:cNvPr>
          <p:cNvSpPr>
            <a:spLocks noGrp="1" noChangeArrowheads="1"/>
          </p:cNvSpPr>
          <p:nvPr>
            <p:ph type="ctrTitle"/>
          </p:nvPr>
        </p:nvSpPr>
        <p:spPr>
          <a:xfrm>
            <a:off x="76200" y="76200"/>
            <a:ext cx="7772400" cy="536575"/>
          </a:xfrm>
        </p:spPr>
        <p:txBody>
          <a:bodyPr/>
          <a:lstStyle/>
          <a:p>
            <a:pPr algn="l" eaLnBrk="1" hangingPunct="1"/>
            <a:r>
              <a:rPr lang="en-US" altLang="en-US" sz="2800" b="1">
                <a:solidFill>
                  <a:srgbClr val="FF0000"/>
                </a:solidFill>
                <a:latin typeface="Times New Roman" panose="02020603050405020304" pitchFamily="18" charset="0"/>
                <a:cs typeface="Times New Roman" panose="02020603050405020304" pitchFamily="18" charset="0"/>
              </a:rPr>
              <a:t>iii) </a:t>
            </a:r>
            <a:r>
              <a:rPr lang="en-US" altLang="en-US" sz="2800" b="1" u="sng">
                <a:solidFill>
                  <a:srgbClr val="FF0000"/>
                </a:solidFill>
                <a:latin typeface="Times New Roman" panose="02020603050405020304" pitchFamily="18" charset="0"/>
                <a:cs typeface="Times New Roman" panose="02020603050405020304" pitchFamily="18" charset="0"/>
              </a:rPr>
              <a:t>Radiation</a:t>
            </a:r>
            <a:r>
              <a:rPr lang="en-US" altLang="en-US" sz="2800" b="1">
                <a:solidFill>
                  <a:srgbClr val="FF0000"/>
                </a:solidFill>
                <a:latin typeface="Times New Roman" panose="02020603050405020304" pitchFamily="18" charset="0"/>
                <a:cs typeface="Times New Roman" panose="02020603050405020304" pitchFamily="18" charset="0"/>
              </a:rPr>
              <a:t> :-</a:t>
            </a:r>
          </a:p>
        </p:txBody>
      </p:sp>
      <p:sp>
        <p:nvSpPr>
          <p:cNvPr id="18435" name="Rectangle 5">
            <a:extLst>
              <a:ext uri="{FF2B5EF4-FFF2-40B4-BE49-F238E27FC236}">
                <a16:creationId xmlns:a16="http://schemas.microsoft.com/office/drawing/2014/main" id="{54119521-7C2B-C830-0320-03E65AD11A8F}"/>
              </a:ext>
            </a:extLst>
          </p:cNvPr>
          <p:cNvSpPr>
            <a:spLocks noGrp="1" noChangeArrowheads="1"/>
          </p:cNvSpPr>
          <p:nvPr>
            <p:ph type="subTitle" idx="1"/>
          </p:nvPr>
        </p:nvSpPr>
        <p:spPr>
          <a:xfrm>
            <a:off x="76200" y="609600"/>
            <a:ext cx="8991600" cy="5943600"/>
          </a:xfrm>
        </p:spPr>
        <p:txBody>
          <a:bodyPr/>
          <a:lstStyle/>
          <a:p>
            <a:pPr algn="l" eaLnBrk="1" hangingPunct="1"/>
            <a:r>
              <a:rPr lang="en-US" altLang="en-US" sz="2400"/>
              <a:t>    </a:t>
            </a:r>
            <a:r>
              <a:rPr lang="en-US" altLang="en-US" sz="2400" b="1">
                <a:solidFill>
                  <a:srgbClr val="0000FF"/>
                </a:solidFill>
              </a:rPr>
              <a:t>Radiation is the process by which heat is transferred from one place to another without the help of any medium.</a:t>
            </a:r>
          </a:p>
          <a:p>
            <a:pPr algn="l" eaLnBrk="1" hangingPunct="1"/>
            <a:r>
              <a:rPr lang="en-US" altLang="en-US" sz="2400" b="1">
                <a:solidFill>
                  <a:srgbClr val="0000FF"/>
                </a:solidFill>
              </a:rPr>
              <a:t>   Eg :- The heat from the sun reaches the earth by radiation.</a:t>
            </a:r>
          </a:p>
          <a:p>
            <a:pPr algn="l" eaLnBrk="1" hangingPunct="1"/>
            <a:r>
              <a:rPr lang="en-US" altLang="en-US" sz="2400" b="1">
                <a:solidFill>
                  <a:srgbClr val="0000FF"/>
                </a:solidFill>
              </a:rPr>
              <a:t>            When we sit near a fire we feel warm due to the heat </a:t>
            </a:r>
          </a:p>
          <a:p>
            <a:pPr algn="l" eaLnBrk="1" hangingPunct="1"/>
            <a:r>
              <a:rPr lang="en-US" altLang="en-US" sz="2400" b="1">
                <a:solidFill>
                  <a:srgbClr val="0000FF"/>
                </a:solidFill>
              </a:rPr>
              <a:t>            radiated by the fire.</a:t>
            </a:r>
          </a:p>
          <a:p>
            <a:pPr algn="l" eaLnBrk="1" hangingPunct="1"/>
            <a:r>
              <a:rPr lang="en-US" altLang="en-US" sz="2400" b="1">
                <a:solidFill>
                  <a:srgbClr val="0000FF"/>
                </a:solidFill>
              </a:rPr>
              <a:t>    All hot bodies radiate heat.</a:t>
            </a:r>
          </a:p>
        </p:txBody>
      </p:sp>
      <p:pic>
        <p:nvPicPr>
          <p:cNvPr id="18436" name="Picture 6" descr="3-14">
            <a:extLst>
              <a:ext uri="{FF2B5EF4-FFF2-40B4-BE49-F238E27FC236}">
                <a16:creationId xmlns:a16="http://schemas.microsoft.com/office/drawing/2014/main" id="{239EAFA8-DF0C-9833-6788-631D7CE4A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7_3_2">
            <a:extLst>
              <a:ext uri="{FF2B5EF4-FFF2-40B4-BE49-F238E27FC236}">
                <a16:creationId xmlns:a16="http://schemas.microsoft.com/office/drawing/2014/main" id="{5D6FDABF-5746-45CB-2D20-6FE79A364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3581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E5DBAEC5-958A-4FA6-06D9-94EFEB23FA12}"/>
              </a:ext>
            </a:extLst>
          </p:cNvPr>
          <p:cNvSpPr>
            <a:spLocks noGrp="1" noChangeArrowheads="1"/>
          </p:cNvSpPr>
          <p:nvPr>
            <p:ph type="ctrTitle"/>
          </p:nvPr>
        </p:nvSpPr>
        <p:spPr>
          <a:xfrm>
            <a:off x="76200" y="76200"/>
            <a:ext cx="8915400" cy="688975"/>
          </a:xfrm>
        </p:spPr>
        <p:txBody>
          <a:bodyPr/>
          <a:lstStyle/>
          <a:p>
            <a:pPr algn="l" eaLnBrk="1" hangingPunct="1"/>
            <a:r>
              <a:rPr lang="en-US" altLang="en-US" sz="2800" b="1">
                <a:solidFill>
                  <a:srgbClr val="FF0000"/>
                </a:solidFill>
                <a:latin typeface="Times New Roman" panose="02020603050405020304" pitchFamily="18" charset="0"/>
                <a:cs typeface="Times New Roman" panose="02020603050405020304" pitchFamily="18" charset="0"/>
              </a:rPr>
              <a:t>7a) </a:t>
            </a:r>
            <a:r>
              <a:rPr lang="en-US" altLang="en-US" sz="2800" b="1" u="sng">
                <a:solidFill>
                  <a:srgbClr val="FF0000"/>
                </a:solidFill>
                <a:latin typeface="Times New Roman" panose="02020603050405020304" pitchFamily="18" charset="0"/>
                <a:cs typeface="Times New Roman" panose="02020603050405020304" pitchFamily="18" charset="0"/>
              </a:rPr>
              <a:t>Dark coloured surfaces absorb more heat than </a:t>
            </a:r>
            <a:br>
              <a:rPr lang="en-US" altLang="en-US" sz="2800" b="1" u="sng">
                <a:solidFill>
                  <a:srgbClr val="FF0000"/>
                </a:solidFill>
                <a:latin typeface="Times New Roman" panose="02020603050405020304" pitchFamily="18" charset="0"/>
                <a:cs typeface="Times New Roman" panose="02020603050405020304" pitchFamily="18" charset="0"/>
              </a:rPr>
            </a:b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u="sng">
                <a:solidFill>
                  <a:srgbClr val="FF0000"/>
                </a:solidFill>
                <a:latin typeface="Times New Roman" panose="02020603050405020304" pitchFamily="18" charset="0"/>
                <a:cs typeface="Times New Roman" panose="02020603050405020304" pitchFamily="18" charset="0"/>
              </a:rPr>
              <a:t>light coloured srfaces</a:t>
            </a:r>
            <a:r>
              <a:rPr lang="en-US" altLang="en-US" sz="2800" b="1">
                <a:solidFill>
                  <a:srgbClr val="FF0000"/>
                </a:solidFill>
                <a:latin typeface="Times New Roman" panose="02020603050405020304" pitchFamily="18" charset="0"/>
                <a:cs typeface="Times New Roman" panose="02020603050405020304" pitchFamily="18" charset="0"/>
              </a:rPr>
              <a:t> :-</a:t>
            </a:r>
          </a:p>
        </p:txBody>
      </p:sp>
      <p:sp>
        <p:nvSpPr>
          <p:cNvPr id="19459" name="Rectangle 8">
            <a:extLst>
              <a:ext uri="{FF2B5EF4-FFF2-40B4-BE49-F238E27FC236}">
                <a16:creationId xmlns:a16="http://schemas.microsoft.com/office/drawing/2014/main" id="{A585AC1F-CAD9-C934-8892-5F5958A35092}"/>
              </a:ext>
            </a:extLst>
          </p:cNvPr>
          <p:cNvSpPr>
            <a:spLocks noGrp="1" noChangeArrowheads="1"/>
          </p:cNvSpPr>
          <p:nvPr>
            <p:ph type="subTitle" idx="1"/>
          </p:nvPr>
        </p:nvSpPr>
        <p:spPr>
          <a:xfrm>
            <a:off x="152400" y="838200"/>
            <a:ext cx="8915400" cy="5867400"/>
          </a:xfrm>
        </p:spPr>
        <p:txBody>
          <a:bodyPr/>
          <a:lstStyle/>
          <a:p>
            <a:pPr algn="l" eaLnBrk="1" hangingPunct="1"/>
            <a:r>
              <a:rPr lang="en-US" altLang="en-US" sz="2000" b="1"/>
              <a:t>    </a:t>
            </a:r>
            <a:r>
              <a:rPr lang="en-US" altLang="en-US" sz="2000" b="1">
                <a:solidFill>
                  <a:srgbClr val="0000FF"/>
                </a:solidFill>
              </a:rPr>
              <a:t>Take two tin cans of the same size. Paint the outer surface of one black and the other white. Pour equal amounts of water in each and leave them in sunlight for about one hour. Measure the temperature of water in both the cans. The water in the black can is warmer than the water in the white can.</a:t>
            </a:r>
          </a:p>
          <a:p>
            <a:pPr algn="l" eaLnBrk="1" hangingPunct="1"/>
            <a:r>
              <a:rPr lang="en-US" altLang="en-US" sz="2800" b="1">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b) </a:t>
            </a:r>
            <a:r>
              <a:rPr lang="en-US" altLang="en-US" sz="2800" b="1" u="sng">
                <a:solidFill>
                  <a:srgbClr val="FF0000"/>
                </a:solidFill>
                <a:latin typeface="Times New Roman" panose="02020603050405020304" pitchFamily="18" charset="0"/>
                <a:cs typeface="Times New Roman" panose="02020603050405020304" pitchFamily="18" charset="0"/>
              </a:rPr>
              <a:t>Dark coloured surfaces radiate more heat than </a:t>
            </a:r>
          </a:p>
          <a:p>
            <a:pPr algn="l" eaLnBrk="1" hangingPunct="1"/>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u="sng">
                <a:solidFill>
                  <a:srgbClr val="FF0000"/>
                </a:solidFill>
                <a:latin typeface="Times New Roman" panose="02020603050405020304" pitchFamily="18" charset="0"/>
                <a:cs typeface="Times New Roman" panose="02020603050405020304" pitchFamily="18" charset="0"/>
              </a:rPr>
              <a:t>light coloured surfaces</a:t>
            </a:r>
            <a:r>
              <a:rPr lang="en-US" altLang="en-US" sz="2800" b="1">
                <a:solidFill>
                  <a:srgbClr val="FF0000"/>
                </a:solidFill>
                <a:latin typeface="Times New Roman" panose="02020603050405020304" pitchFamily="18" charset="0"/>
                <a:cs typeface="Times New Roman" panose="02020603050405020304" pitchFamily="18" charset="0"/>
              </a:rPr>
              <a:t> :-</a:t>
            </a:r>
          </a:p>
          <a:p>
            <a:pPr algn="l" eaLnBrk="1" hangingPunct="1"/>
            <a:r>
              <a:rPr lang="en-US" altLang="en-US" sz="2000" b="1"/>
              <a:t>   </a:t>
            </a:r>
            <a:r>
              <a:rPr lang="en-US" altLang="en-US" sz="2000" b="1">
                <a:solidFill>
                  <a:srgbClr val="0000FF"/>
                </a:solidFill>
              </a:rPr>
              <a:t>Take two tin cans of the same size. Paint the outer surface of one black and the other white. Pour equal amounts of hot water of the same temperature (say 60</a:t>
            </a:r>
            <a:r>
              <a:rPr lang="en-US" altLang="en-US" sz="2000" b="1" baseline="30000">
                <a:solidFill>
                  <a:srgbClr val="0000FF"/>
                </a:solidFill>
              </a:rPr>
              <a:t>0</a:t>
            </a:r>
            <a:r>
              <a:rPr lang="en-US" altLang="en-US" sz="2000" b="1">
                <a:solidFill>
                  <a:srgbClr val="0000FF"/>
                </a:solidFill>
              </a:rPr>
              <a:t>C). Leave them in a room or shade for 10 to 15 minutes. Measure the temperature of water in both the cans. The water in the black can is cooler than the water in the white can.</a:t>
            </a:r>
          </a:p>
        </p:txBody>
      </p:sp>
      <p:sp>
        <p:nvSpPr>
          <p:cNvPr id="19460" name="AutoShape 9">
            <a:extLst>
              <a:ext uri="{FF2B5EF4-FFF2-40B4-BE49-F238E27FC236}">
                <a16:creationId xmlns:a16="http://schemas.microsoft.com/office/drawing/2014/main" id="{6F6C3C43-58D8-FA3F-29F8-E3D5D605A108}"/>
              </a:ext>
            </a:extLst>
          </p:cNvPr>
          <p:cNvSpPr>
            <a:spLocks noChangeArrowheads="1"/>
          </p:cNvSpPr>
          <p:nvPr/>
        </p:nvSpPr>
        <p:spPr bwMode="auto">
          <a:xfrm>
            <a:off x="1905000" y="5029200"/>
            <a:ext cx="1905000" cy="1676400"/>
          </a:xfrm>
          <a:prstGeom prst="can">
            <a:avLst>
              <a:gd name="adj" fmla="val 45361"/>
            </a:avLst>
          </a:prstGeom>
          <a:solidFill>
            <a:schemeClr val="bg2"/>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61" name="AutoShape 10">
            <a:extLst>
              <a:ext uri="{FF2B5EF4-FFF2-40B4-BE49-F238E27FC236}">
                <a16:creationId xmlns:a16="http://schemas.microsoft.com/office/drawing/2014/main" id="{F0CB416C-5843-95EA-F2C2-F39C88419FB0}"/>
              </a:ext>
            </a:extLst>
          </p:cNvPr>
          <p:cNvSpPr>
            <a:spLocks noChangeArrowheads="1"/>
          </p:cNvSpPr>
          <p:nvPr/>
        </p:nvSpPr>
        <p:spPr bwMode="auto">
          <a:xfrm>
            <a:off x="5029200" y="5029200"/>
            <a:ext cx="1828800" cy="1676400"/>
          </a:xfrm>
          <a:prstGeom prst="can">
            <a:avLst>
              <a:gd name="adj" fmla="val 50000"/>
            </a:avLst>
          </a:prstGeom>
          <a:solidFill>
            <a:srgbClr val="FFFF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62" name="Oval 12">
            <a:extLst>
              <a:ext uri="{FF2B5EF4-FFF2-40B4-BE49-F238E27FC236}">
                <a16:creationId xmlns:a16="http://schemas.microsoft.com/office/drawing/2014/main" id="{B4CCF281-ACFB-C55D-884E-0520AF90F9FF}"/>
              </a:ext>
            </a:extLst>
          </p:cNvPr>
          <p:cNvSpPr>
            <a:spLocks noChangeArrowheads="1"/>
          </p:cNvSpPr>
          <p:nvPr/>
        </p:nvSpPr>
        <p:spPr bwMode="auto">
          <a:xfrm>
            <a:off x="1981200" y="5181600"/>
            <a:ext cx="1752600" cy="609600"/>
          </a:xfrm>
          <a:prstGeom prst="ellipse">
            <a:avLst/>
          </a:prstGeom>
          <a:solidFill>
            <a:srgbClr val="99CCFF"/>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63" name="Oval 13">
            <a:extLst>
              <a:ext uri="{FF2B5EF4-FFF2-40B4-BE49-F238E27FC236}">
                <a16:creationId xmlns:a16="http://schemas.microsoft.com/office/drawing/2014/main" id="{170307CC-95AB-89F9-16A5-E0005A748598}"/>
              </a:ext>
            </a:extLst>
          </p:cNvPr>
          <p:cNvSpPr>
            <a:spLocks noChangeArrowheads="1"/>
          </p:cNvSpPr>
          <p:nvPr/>
        </p:nvSpPr>
        <p:spPr bwMode="auto">
          <a:xfrm>
            <a:off x="2209800" y="5257800"/>
            <a:ext cx="1295400" cy="457200"/>
          </a:xfrm>
          <a:prstGeom prst="ellipse">
            <a:avLst/>
          </a:prstGeom>
          <a:solidFill>
            <a:srgbClr val="99CCFF"/>
          </a:solidFill>
          <a:ln w="222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64" name="Oval 15">
            <a:extLst>
              <a:ext uri="{FF2B5EF4-FFF2-40B4-BE49-F238E27FC236}">
                <a16:creationId xmlns:a16="http://schemas.microsoft.com/office/drawing/2014/main" id="{FC81E1C1-EA4B-63FB-4EF7-77367DD8D998}"/>
              </a:ext>
            </a:extLst>
          </p:cNvPr>
          <p:cNvSpPr>
            <a:spLocks noChangeArrowheads="1"/>
          </p:cNvSpPr>
          <p:nvPr/>
        </p:nvSpPr>
        <p:spPr bwMode="auto">
          <a:xfrm>
            <a:off x="2514600" y="5410200"/>
            <a:ext cx="762000" cy="228600"/>
          </a:xfrm>
          <a:prstGeom prst="ellipse">
            <a:avLst/>
          </a:prstGeom>
          <a:solidFill>
            <a:srgbClr val="99CCFF"/>
          </a:solidFill>
          <a:ln w="222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65" name="Oval 17">
            <a:extLst>
              <a:ext uri="{FF2B5EF4-FFF2-40B4-BE49-F238E27FC236}">
                <a16:creationId xmlns:a16="http://schemas.microsoft.com/office/drawing/2014/main" id="{E1AED7C5-F7C6-C75A-14CE-0E8476EA47CF}"/>
              </a:ext>
            </a:extLst>
          </p:cNvPr>
          <p:cNvSpPr>
            <a:spLocks noChangeArrowheads="1"/>
          </p:cNvSpPr>
          <p:nvPr/>
        </p:nvSpPr>
        <p:spPr bwMode="auto">
          <a:xfrm>
            <a:off x="5105400" y="5181600"/>
            <a:ext cx="1676400" cy="685800"/>
          </a:xfrm>
          <a:prstGeom prst="ellipse">
            <a:avLst/>
          </a:prstGeom>
          <a:solidFill>
            <a:srgbClr val="99CCFF"/>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66" name="Oval 18">
            <a:extLst>
              <a:ext uri="{FF2B5EF4-FFF2-40B4-BE49-F238E27FC236}">
                <a16:creationId xmlns:a16="http://schemas.microsoft.com/office/drawing/2014/main" id="{B23B5462-385A-62A8-4DE5-BDA2117D501A}"/>
              </a:ext>
            </a:extLst>
          </p:cNvPr>
          <p:cNvSpPr>
            <a:spLocks noChangeArrowheads="1"/>
          </p:cNvSpPr>
          <p:nvPr/>
        </p:nvSpPr>
        <p:spPr bwMode="auto">
          <a:xfrm>
            <a:off x="5334000" y="5334000"/>
            <a:ext cx="1219200" cy="457200"/>
          </a:xfrm>
          <a:prstGeom prst="ellipse">
            <a:avLst/>
          </a:prstGeom>
          <a:solidFill>
            <a:srgbClr val="99CCFF"/>
          </a:solidFill>
          <a:ln w="222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67" name="Oval 19">
            <a:extLst>
              <a:ext uri="{FF2B5EF4-FFF2-40B4-BE49-F238E27FC236}">
                <a16:creationId xmlns:a16="http://schemas.microsoft.com/office/drawing/2014/main" id="{6848FD74-9834-E0C4-CCDE-FA3BAF47E083}"/>
              </a:ext>
            </a:extLst>
          </p:cNvPr>
          <p:cNvSpPr>
            <a:spLocks noChangeArrowheads="1"/>
          </p:cNvSpPr>
          <p:nvPr/>
        </p:nvSpPr>
        <p:spPr bwMode="auto">
          <a:xfrm>
            <a:off x="5562600" y="5486400"/>
            <a:ext cx="762000" cy="228600"/>
          </a:xfrm>
          <a:prstGeom prst="ellipse">
            <a:avLst/>
          </a:prstGeom>
          <a:solidFill>
            <a:srgbClr val="99CCFF"/>
          </a:solidFill>
          <a:ln w="222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3EA990CC-6E89-B4FB-71E9-1BDF8586C970}"/>
              </a:ext>
            </a:extLst>
          </p:cNvPr>
          <p:cNvSpPr>
            <a:spLocks noGrp="1" noChangeArrowheads="1"/>
          </p:cNvSpPr>
          <p:nvPr>
            <p:ph type="ctrTitle"/>
          </p:nvPr>
        </p:nvSpPr>
        <p:spPr>
          <a:xfrm>
            <a:off x="76200" y="76200"/>
            <a:ext cx="8915400" cy="612775"/>
          </a:xfrm>
        </p:spPr>
        <p:txBody>
          <a:bodyPr/>
          <a:lstStyle/>
          <a:p>
            <a:pPr algn="l" eaLnBrk="1" hangingPunct="1"/>
            <a:r>
              <a:rPr lang="en-US" altLang="en-US" sz="2800" b="1">
                <a:solidFill>
                  <a:srgbClr val="FF0000"/>
                </a:solidFill>
                <a:latin typeface="Times New Roman" panose="02020603050405020304" pitchFamily="18" charset="0"/>
                <a:cs typeface="Times New Roman" panose="02020603050405020304" pitchFamily="18" charset="0"/>
              </a:rPr>
              <a:t>8) </a:t>
            </a:r>
            <a:r>
              <a:rPr lang="en-US" altLang="en-US" sz="2800" b="1" u="sng">
                <a:solidFill>
                  <a:srgbClr val="FF0000"/>
                </a:solidFill>
                <a:latin typeface="Times New Roman" panose="02020603050405020304" pitchFamily="18" charset="0"/>
                <a:cs typeface="Times New Roman" panose="02020603050405020304" pitchFamily="18" charset="0"/>
              </a:rPr>
              <a:t>Kinds of cloth we wear in summer and winter</a:t>
            </a:r>
            <a:r>
              <a:rPr lang="en-US" altLang="en-US" sz="2800" b="1">
                <a:solidFill>
                  <a:srgbClr val="FF0000"/>
                </a:solidFill>
                <a:latin typeface="Times New Roman" panose="02020603050405020304" pitchFamily="18" charset="0"/>
                <a:cs typeface="Times New Roman" panose="02020603050405020304" pitchFamily="18" charset="0"/>
              </a:rPr>
              <a:t> :-</a:t>
            </a:r>
          </a:p>
        </p:txBody>
      </p:sp>
      <p:sp>
        <p:nvSpPr>
          <p:cNvPr id="20483" name="Rectangle 5">
            <a:extLst>
              <a:ext uri="{FF2B5EF4-FFF2-40B4-BE49-F238E27FC236}">
                <a16:creationId xmlns:a16="http://schemas.microsoft.com/office/drawing/2014/main" id="{E279C7D0-8C73-2852-0F44-99C79359A3EF}"/>
              </a:ext>
            </a:extLst>
          </p:cNvPr>
          <p:cNvSpPr>
            <a:spLocks noGrp="1" noChangeArrowheads="1"/>
          </p:cNvSpPr>
          <p:nvPr>
            <p:ph type="subTitle" idx="1"/>
          </p:nvPr>
        </p:nvSpPr>
        <p:spPr>
          <a:xfrm>
            <a:off x="228600" y="609600"/>
            <a:ext cx="8686800" cy="5867400"/>
          </a:xfrm>
        </p:spPr>
        <p:txBody>
          <a:bodyPr/>
          <a:lstStyle/>
          <a:p>
            <a:pPr algn="l" eaLnBrk="1" hangingPunct="1"/>
            <a:r>
              <a:rPr lang="en-US" altLang="en-US" sz="2400" b="1"/>
              <a:t>  </a:t>
            </a:r>
            <a:r>
              <a:rPr lang="en-US" altLang="en-US" sz="2400" b="1">
                <a:solidFill>
                  <a:srgbClr val="0000FF"/>
                </a:solidFill>
              </a:rPr>
              <a:t>Dark coloured surfaces absorb more heat than  light coloured surfaces. Dark coloured surfaces radiate more heat than light coloured surfaces.</a:t>
            </a:r>
          </a:p>
          <a:p>
            <a:pPr algn="l" eaLnBrk="1" hangingPunct="1"/>
            <a:r>
              <a:rPr lang="en-US" altLang="en-US" sz="2400" b="1">
                <a:solidFill>
                  <a:srgbClr val="0000FF"/>
                </a:solidFill>
              </a:rPr>
              <a:t>  We wear dark coloured clothes in winter because it absorbs more heat and keep us warm.</a:t>
            </a:r>
          </a:p>
          <a:p>
            <a:pPr algn="l" eaLnBrk="1" hangingPunct="1"/>
            <a:r>
              <a:rPr lang="en-US" altLang="en-US" sz="2400" b="1">
                <a:solidFill>
                  <a:srgbClr val="0000FF"/>
                </a:solidFill>
              </a:rPr>
              <a:t>  We wear light coloured clothes in summer because it reflects most of the heat and keeps us cool.</a:t>
            </a:r>
          </a:p>
          <a:p>
            <a:pPr algn="l" eaLnBrk="1" hangingPunct="1"/>
            <a:r>
              <a:rPr lang="en-US" altLang="en-US" sz="2400" b="1">
                <a:solidFill>
                  <a:srgbClr val="0000FF"/>
                </a:solidFill>
              </a:rPr>
              <a:t>  We wear woolen clothes in winter because wool is a poor conductor of heat and the air in between the wool fibres prevents loss of heat from our body. So we feel warm. </a:t>
            </a:r>
          </a:p>
        </p:txBody>
      </p:sp>
      <p:pic>
        <p:nvPicPr>
          <p:cNvPr id="20484" name="Picture 7" descr="1-2224-3-1">
            <a:extLst>
              <a:ext uri="{FF2B5EF4-FFF2-40B4-BE49-F238E27FC236}">
                <a16:creationId xmlns:a16="http://schemas.microsoft.com/office/drawing/2014/main" id="{6B34C8DE-BC36-6C2C-97D4-CEB6AC188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48200"/>
            <a:ext cx="1543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1" descr="Parka-R7596">
            <a:extLst>
              <a:ext uri="{FF2B5EF4-FFF2-40B4-BE49-F238E27FC236}">
                <a16:creationId xmlns:a16="http://schemas.microsoft.com/office/drawing/2014/main" id="{6E687894-708A-D410-ACD3-6DA7234DC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648200"/>
            <a:ext cx="16033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3" descr="AAAAAmn9aEsAAAAAABevkw">
            <a:extLst>
              <a:ext uri="{FF2B5EF4-FFF2-40B4-BE49-F238E27FC236}">
                <a16:creationId xmlns:a16="http://schemas.microsoft.com/office/drawing/2014/main" id="{0EA8C584-C452-D2A4-BD32-80150338F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648200"/>
            <a:ext cx="1752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5" descr="Acne+Double+Pocket+Light+Twill+Safari+Shirt">
            <a:extLst>
              <a:ext uri="{FF2B5EF4-FFF2-40B4-BE49-F238E27FC236}">
                <a16:creationId xmlns:a16="http://schemas.microsoft.com/office/drawing/2014/main" id="{D327C3A2-1AF7-7D66-D68C-FDF5D62D6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648200"/>
            <a:ext cx="1676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7" descr="158759921v10_350x350_Front">
            <a:extLst>
              <a:ext uri="{FF2B5EF4-FFF2-40B4-BE49-F238E27FC236}">
                <a16:creationId xmlns:a16="http://schemas.microsoft.com/office/drawing/2014/main" id="{2F097C7B-C534-5EA0-B8C6-E3C5994D05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648200"/>
            <a:ext cx="17526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65B9C233-2851-7AC6-B44B-A415A8EEBD8F}"/>
              </a:ext>
            </a:extLst>
          </p:cNvPr>
          <p:cNvSpPr>
            <a:spLocks noGrp="1" noChangeArrowheads="1"/>
          </p:cNvSpPr>
          <p:nvPr>
            <p:ph type="ctrTitle"/>
          </p:nvPr>
        </p:nvSpPr>
        <p:spPr>
          <a:xfrm>
            <a:off x="76200" y="76200"/>
            <a:ext cx="7772400" cy="685800"/>
          </a:xfrm>
        </p:spPr>
        <p:txBody>
          <a:bodyPr/>
          <a:lstStyle/>
          <a:p>
            <a:pPr algn="l" eaLnBrk="1" hangingPunct="1"/>
            <a:r>
              <a:rPr lang="en-US" altLang="en-US" sz="2800" b="1">
                <a:solidFill>
                  <a:srgbClr val="FF0000"/>
                </a:solidFill>
                <a:latin typeface="Times New Roman" panose="02020603050405020304" pitchFamily="18" charset="0"/>
                <a:cs typeface="Times New Roman" panose="02020603050405020304" pitchFamily="18" charset="0"/>
              </a:rPr>
              <a:t>1) </a:t>
            </a:r>
            <a:r>
              <a:rPr lang="en-US" altLang="en-US" sz="2800" b="1" u="sng">
                <a:solidFill>
                  <a:srgbClr val="FF0000"/>
                </a:solidFill>
                <a:latin typeface="Times New Roman" panose="02020603050405020304" pitchFamily="18" charset="0"/>
                <a:cs typeface="Times New Roman" panose="02020603050405020304" pitchFamily="18" charset="0"/>
              </a:rPr>
              <a:t>Hot and cold</a:t>
            </a:r>
            <a:r>
              <a:rPr lang="en-US" altLang="en-US" sz="2800" b="1">
                <a:solidFill>
                  <a:srgbClr val="FF0000"/>
                </a:solidFill>
                <a:latin typeface="Times New Roman" panose="02020603050405020304" pitchFamily="18" charset="0"/>
                <a:cs typeface="Times New Roman" panose="02020603050405020304" pitchFamily="18" charset="0"/>
              </a:rPr>
              <a:t> :-</a:t>
            </a:r>
          </a:p>
        </p:txBody>
      </p:sp>
      <p:sp>
        <p:nvSpPr>
          <p:cNvPr id="3075" name="Rectangle 5">
            <a:extLst>
              <a:ext uri="{FF2B5EF4-FFF2-40B4-BE49-F238E27FC236}">
                <a16:creationId xmlns:a16="http://schemas.microsoft.com/office/drawing/2014/main" id="{1DA45C8D-48B6-1427-73A1-33B0BABF0450}"/>
              </a:ext>
            </a:extLst>
          </p:cNvPr>
          <p:cNvSpPr>
            <a:spLocks noGrp="1" noChangeArrowheads="1"/>
          </p:cNvSpPr>
          <p:nvPr>
            <p:ph type="subTitle" idx="1"/>
          </p:nvPr>
        </p:nvSpPr>
        <p:spPr>
          <a:xfrm>
            <a:off x="76200" y="762000"/>
            <a:ext cx="8915400" cy="5867400"/>
          </a:xfrm>
        </p:spPr>
        <p:txBody>
          <a:bodyPr/>
          <a:lstStyle/>
          <a:p>
            <a:pPr algn="l" eaLnBrk="1" hangingPunct="1"/>
            <a:r>
              <a:rPr lang="en-US" altLang="en-US" sz="2400" b="1"/>
              <a:t>    </a:t>
            </a:r>
            <a:r>
              <a:rPr lang="en-US" altLang="en-US" sz="2400" b="1">
                <a:solidFill>
                  <a:srgbClr val="0000FF"/>
                </a:solidFill>
              </a:rPr>
              <a:t>In our daily life we come across a number of objects. Some of them are hot and some of them are cold.</a:t>
            </a:r>
          </a:p>
          <a:p>
            <a:pPr algn="l" eaLnBrk="1" hangingPunct="1"/>
            <a:r>
              <a:rPr lang="en-US" altLang="en-US" sz="2400" b="1">
                <a:solidFill>
                  <a:srgbClr val="0000FF"/>
                </a:solidFill>
              </a:rPr>
              <a:t>  Eg :- Tea is  hot and ice is cold.</a:t>
            </a:r>
          </a:p>
          <a:p>
            <a:pPr algn="l" eaLnBrk="1" hangingPunct="1"/>
            <a:r>
              <a:rPr lang="en-US" altLang="en-US" sz="2400" b="1">
                <a:solidFill>
                  <a:srgbClr val="0000FF"/>
                </a:solidFill>
              </a:rPr>
              <a:t>   Some objects are hotter than others and some are colder than others.</a:t>
            </a:r>
          </a:p>
          <a:p>
            <a:pPr algn="l" eaLnBrk="1" hangingPunct="1"/>
            <a:r>
              <a:rPr lang="en-US" altLang="en-US" sz="2400" b="1">
                <a:solidFill>
                  <a:srgbClr val="0000FF"/>
                </a:solidFill>
              </a:rPr>
              <a:t>   We often decide which object is hotter than the other by touching the objects.</a:t>
            </a:r>
          </a:p>
          <a:p>
            <a:pPr algn="l" eaLnBrk="1" hangingPunct="1"/>
            <a:r>
              <a:rPr lang="en-US" altLang="en-US" sz="2400" b="1">
                <a:solidFill>
                  <a:srgbClr val="0000FF"/>
                </a:solidFill>
              </a:rPr>
              <a:t>   We cannot always rely on our sense of touch to decide how hot or how cold an object is.</a:t>
            </a:r>
          </a:p>
          <a:p>
            <a:pPr algn="l" eaLnBrk="1" hangingPunct="1"/>
            <a:r>
              <a:rPr lang="en-US" altLang="en-US" sz="2400" b="1">
                <a:solidFill>
                  <a:srgbClr val="0000FF"/>
                </a:solidFill>
              </a:rPr>
              <a:t>  The hotness of an object is measured by its temperature.</a:t>
            </a:r>
          </a:p>
          <a:p>
            <a:pPr algn="l" eaLnBrk="1" hangingPunct="1"/>
            <a:r>
              <a:rPr lang="en-US" altLang="en-US" sz="2400" b="1">
                <a:solidFill>
                  <a:srgbClr val="0000FF"/>
                </a:solidFill>
              </a:rPr>
              <a:t>  </a:t>
            </a:r>
            <a:r>
              <a:rPr lang="en-US" altLang="en-US" sz="2400" b="1" u="sng">
                <a:solidFill>
                  <a:srgbClr val="FF0000"/>
                </a:solidFill>
              </a:rPr>
              <a:t>Temperature :-</a:t>
            </a:r>
            <a:r>
              <a:rPr lang="en-US" altLang="en-US" sz="2400" b="1">
                <a:solidFill>
                  <a:srgbClr val="0000FF"/>
                </a:solidFill>
              </a:rPr>
              <a:t> is a measure of the degree of hotness of an object.</a:t>
            </a:r>
          </a:p>
          <a:p>
            <a:pPr algn="l" eaLnBrk="1" hangingPunct="1"/>
            <a:r>
              <a:rPr lang="en-US" altLang="en-US" sz="2400" b="1">
                <a:solidFill>
                  <a:srgbClr val="0000FF"/>
                </a:solidFill>
              </a:rPr>
              <a:t>  Temperature is measured by a device called </a:t>
            </a:r>
            <a:r>
              <a:rPr lang="en-US" altLang="en-US" sz="2400" b="1">
                <a:solidFill>
                  <a:srgbClr val="FF0000"/>
                </a:solidFill>
              </a:rPr>
              <a:t>thermometer.</a:t>
            </a:r>
          </a:p>
          <a:p>
            <a:pPr algn="l" eaLnBrk="1" hangingPunct="1"/>
            <a:r>
              <a:rPr lang="en-US" altLang="en-US" sz="2400" b="1">
                <a:solidFill>
                  <a:srgbClr val="FF0000"/>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0A724EF-7AD6-B233-0770-BF13A3E7A69A}"/>
              </a:ext>
            </a:extLst>
          </p:cNvPr>
          <p:cNvSpPr>
            <a:spLocks noGrp="1" noChangeArrowheads="1"/>
          </p:cNvSpPr>
          <p:nvPr>
            <p:ph type="ctrTitle"/>
          </p:nvPr>
        </p:nvSpPr>
        <p:spPr/>
        <p:txBody>
          <a:bodyPr/>
          <a:lstStyle/>
          <a:p>
            <a:pPr eaLnBrk="1" hangingPunct="1"/>
            <a:endParaRPr lang="en-US" altLang="en-US"/>
          </a:p>
        </p:txBody>
      </p:sp>
      <p:sp>
        <p:nvSpPr>
          <p:cNvPr id="21507" name="Rectangle 3">
            <a:extLst>
              <a:ext uri="{FF2B5EF4-FFF2-40B4-BE49-F238E27FC236}">
                <a16:creationId xmlns:a16="http://schemas.microsoft.com/office/drawing/2014/main" id="{2078425E-5EB1-3672-1E66-6DB23A092556}"/>
              </a:ext>
            </a:extLst>
          </p:cNvPr>
          <p:cNvSpPr>
            <a:spLocks noGrp="1" noChangeArrowheads="1"/>
          </p:cNvSpPr>
          <p:nvPr>
            <p:ph type="subTitle" idx="1"/>
          </p:nvPr>
        </p:nvSpPr>
        <p:spPr/>
        <p:txBody>
          <a:bodyPr/>
          <a:lstStyle/>
          <a:p>
            <a:pPr eaLnBrk="1" hangingPunct="1"/>
            <a:endParaRPr lang="en-US" altLang="en-US"/>
          </a:p>
        </p:txBody>
      </p:sp>
      <p:pic>
        <p:nvPicPr>
          <p:cNvPr id="21508" name="Picture 4" descr="heat-transmittance-means">
            <a:extLst>
              <a:ext uri="{FF2B5EF4-FFF2-40B4-BE49-F238E27FC236}">
                <a16:creationId xmlns:a16="http://schemas.microsoft.com/office/drawing/2014/main" id="{75D7E3BD-2BCA-B986-807A-94C2FDF9F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457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heatrans">
            <a:extLst>
              <a:ext uri="{FF2B5EF4-FFF2-40B4-BE49-F238E27FC236}">
                <a16:creationId xmlns:a16="http://schemas.microsoft.com/office/drawing/2014/main" id="{C4AFAFC5-E48D-18E4-665E-0E03E2632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495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A2D4868B-60E0-E7FD-32A5-CB0736F15FCB}"/>
              </a:ext>
            </a:extLst>
          </p:cNvPr>
          <p:cNvSpPr>
            <a:spLocks noGrp="1" noChangeArrowheads="1"/>
          </p:cNvSpPr>
          <p:nvPr>
            <p:ph type="ctrTitle"/>
          </p:nvPr>
        </p:nvSpPr>
        <p:spPr/>
        <p:txBody>
          <a:bodyPr/>
          <a:lstStyle/>
          <a:p>
            <a:pPr eaLnBrk="1" hangingPunct="1"/>
            <a:endParaRPr lang="en-US" altLang="en-US"/>
          </a:p>
        </p:txBody>
      </p:sp>
      <p:sp>
        <p:nvSpPr>
          <p:cNvPr id="22531" name="Rectangle 5">
            <a:extLst>
              <a:ext uri="{FF2B5EF4-FFF2-40B4-BE49-F238E27FC236}">
                <a16:creationId xmlns:a16="http://schemas.microsoft.com/office/drawing/2014/main" id="{53CC77B7-BF63-9E8A-E053-D12FE62E0C7C}"/>
              </a:ext>
            </a:extLst>
          </p:cNvPr>
          <p:cNvSpPr>
            <a:spLocks noGrp="1" noChangeArrowheads="1"/>
          </p:cNvSpPr>
          <p:nvPr>
            <p:ph type="subTitle" idx="1"/>
          </p:nvPr>
        </p:nvSpPr>
        <p:spPr/>
        <p:txBody>
          <a:bodyPr/>
          <a:lstStyle/>
          <a:p>
            <a:pPr eaLnBrk="1" hangingPunct="1"/>
            <a:endParaRPr lang="en-US" altLang="en-US"/>
          </a:p>
        </p:txBody>
      </p:sp>
      <p:pic>
        <p:nvPicPr>
          <p:cNvPr id="22532" name="Picture 12" descr="Paper%20spiral">
            <a:extLst>
              <a:ext uri="{FF2B5EF4-FFF2-40B4-BE49-F238E27FC236}">
                <a16:creationId xmlns:a16="http://schemas.microsoft.com/office/drawing/2014/main" id="{A77F957A-5220-3902-57A3-D4A80CD24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6934200" cy="630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1677E754-2EF4-E1F4-11E6-ED2444EBF22D}"/>
              </a:ext>
            </a:extLst>
          </p:cNvPr>
          <p:cNvSpPr>
            <a:spLocks noGrp="1" noChangeArrowheads="1"/>
          </p:cNvSpPr>
          <p:nvPr>
            <p:ph type="ctrTitle"/>
          </p:nvPr>
        </p:nvSpPr>
        <p:spPr/>
        <p:txBody>
          <a:bodyPr/>
          <a:lstStyle/>
          <a:p>
            <a:pPr eaLnBrk="1" hangingPunct="1"/>
            <a:endParaRPr lang="en-US" altLang="en-US"/>
          </a:p>
        </p:txBody>
      </p:sp>
      <p:sp>
        <p:nvSpPr>
          <p:cNvPr id="4099" name="Rectangle 5">
            <a:extLst>
              <a:ext uri="{FF2B5EF4-FFF2-40B4-BE49-F238E27FC236}">
                <a16:creationId xmlns:a16="http://schemas.microsoft.com/office/drawing/2014/main" id="{1CA2D4D5-81FF-C9A4-8101-091F1A23FD8F}"/>
              </a:ext>
            </a:extLst>
          </p:cNvPr>
          <p:cNvSpPr>
            <a:spLocks noGrp="1" noChangeArrowheads="1"/>
          </p:cNvSpPr>
          <p:nvPr>
            <p:ph type="subTitle" idx="1"/>
          </p:nvPr>
        </p:nvSpPr>
        <p:spPr/>
        <p:txBody>
          <a:bodyPr/>
          <a:lstStyle/>
          <a:p>
            <a:pPr eaLnBrk="1" hangingPunct="1"/>
            <a:endParaRPr lang="en-US" altLang="en-US"/>
          </a:p>
        </p:txBody>
      </p:sp>
      <p:pic>
        <p:nvPicPr>
          <p:cNvPr id="4100" name="Picture 6" descr="Clincal-Thermometer-for-Oral-Use-Armpit-Rectal-Use-Veterinary-Thermometers">
            <a:extLst>
              <a:ext uri="{FF2B5EF4-FFF2-40B4-BE49-F238E27FC236}">
                <a16:creationId xmlns:a16="http://schemas.microsoft.com/office/drawing/2014/main" id="{63421BBA-BE88-B99D-8E3A-07CD526A0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763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47689607-70E3-419E-938E-2979DD7B6540}"/>
              </a:ext>
            </a:extLst>
          </p:cNvPr>
          <p:cNvSpPr txBox="1">
            <a:spLocks noChangeArrowheads="1"/>
          </p:cNvSpPr>
          <p:nvPr/>
        </p:nvSpPr>
        <p:spPr bwMode="auto">
          <a:xfrm>
            <a:off x="2590800" y="166688"/>
            <a:ext cx="362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FF0000"/>
                </a:solidFill>
                <a:latin typeface="Times New Roman" panose="02020603050405020304" pitchFamily="18" charset="0"/>
                <a:cs typeface="Times New Roman" panose="02020603050405020304" pitchFamily="18" charset="0"/>
              </a:rPr>
              <a:t>Clinical thermometers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E2E51E8-98E2-B29E-1E02-18F36B5C2E9B}"/>
              </a:ext>
            </a:extLst>
          </p:cNvPr>
          <p:cNvSpPr>
            <a:spLocks noGrp="1" noChangeArrowheads="1"/>
          </p:cNvSpPr>
          <p:nvPr>
            <p:ph type="ctrTitle"/>
          </p:nvPr>
        </p:nvSpPr>
        <p:spPr/>
        <p:txBody>
          <a:bodyPr/>
          <a:lstStyle/>
          <a:p>
            <a:pPr eaLnBrk="1" hangingPunct="1"/>
            <a:endParaRPr lang="en-US" altLang="en-US"/>
          </a:p>
        </p:txBody>
      </p:sp>
      <p:sp>
        <p:nvSpPr>
          <p:cNvPr id="5123" name="Rectangle 3">
            <a:extLst>
              <a:ext uri="{FF2B5EF4-FFF2-40B4-BE49-F238E27FC236}">
                <a16:creationId xmlns:a16="http://schemas.microsoft.com/office/drawing/2014/main" id="{63FA65DE-ADCD-5DB4-D773-EC25B663DD49}"/>
              </a:ext>
            </a:extLst>
          </p:cNvPr>
          <p:cNvSpPr>
            <a:spLocks noGrp="1" noChangeArrowheads="1"/>
          </p:cNvSpPr>
          <p:nvPr>
            <p:ph type="subTitle" idx="1"/>
          </p:nvPr>
        </p:nvSpPr>
        <p:spPr/>
        <p:txBody>
          <a:bodyPr/>
          <a:lstStyle/>
          <a:p>
            <a:pPr eaLnBrk="1" hangingPunct="1"/>
            <a:endParaRPr lang="en-US" altLang="en-US"/>
          </a:p>
        </p:txBody>
      </p:sp>
      <p:pic>
        <p:nvPicPr>
          <p:cNvPr id="5124" name="Picture 4" descr="prodnormal-thermometer">
            <a:extLst>
              <a:ext uri="{FF2B5EF4-FFF2-40B4-BE49-F238E27FC236}">
                <a16:creationId xmlns:a16="http://schemas.microsoft.com/office/drawing/2014/main" id="{0803C98F-A776-52F6-B515-7953135FE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762000"/>
            <a:ext cx="464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PT-516">
            <a:extLst>
              <a:ext uri="{FF2B5EF4-FFF2-40B4-BE49-F238E27FC236}">
                <a16:creationId xmlns:a16="http://schemas.microsoft.com/office/drawing/2014/main" id="{1A285D30-3188-EE07-4353-FA1644BF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19150"/>
            <a:ext cx="39624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a:extLst>
              <a:ext uri="{FF2B5EF4-FFF2-40B4-BE49-F238E27FC236}">
                <a16:creationId xmlns:a16="http://schemas.microsoft.com/office/drawing/2014/main" id="{976021A0-96BD-3731-4D67-8625F1DA85D1}"/>
              </a:ext>
            </a:extLst>
          </p:cNvPr>
          <p:cNvSpPr txBox="1">
            <a:spLocks noChangeArrowheads="1"/>
          </p:cNvSpPr>
          <p:nvPr/>
        </p:nvSpPr>
        <p:spPr bwMode="auto">
          <a:xfrm>
            <a:off x="2438400" y="166688"/>
            <a:ext cx="346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FF0000"/>
                </a:solidFill>
                <a:latin typeface="Times New Roman" panose="02020603050405020304" pitchFamily="18" charset="0"/>
                <a:cs typeface="Times New Roman" panose="02020603050405020304" pitchFamily="18" charset="0"/>
              </a:rPr>
              <a:t>Digital thermometers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EC7CF30C-A43A-DD5B-4CEA-5EA52A1A617F}"/>
              </a:ext>
            </a:extLst>
          </p:cNvPr>
          <p:cNvSpPr>
            <a:spLocks noGrp="1" noChangeArrowheads="1"/>
          </p:cNvSpPr>
          <p:nvPr>
            <p:ph type="ctrTitle"/>
          </p:nvPr>
        </p:nvSpPr>
        <p:spPr>
          <a:xfrm>
            <a:off x="76200" y="76200"/>
            <a:ext cx="7772400" cy="688975"/>
          </a:xfrm>
        </p:spPr>
        <p:txBody>
          <a:bodyPr/>
          <a:lstStyle/>
          <a:p>
            <a:pPr algn="l" eaLnBrk="1" hangingPunct="1"/>
            <a:r>
              <a:rPr lang="en-US" altLang="en-US" sz="2800" b="1">
                <a:solidFill>
                  <a:srgbClr val="FF0000"/>
                </a:solidFill>
                <a:latin typeface="Times New Roman" panose="02020603050405020304" pitchFamily="18" charset="0"/>
                <a:cs typeface="Times New Roman" panose="02020603050405020304" pitchFamily="18" charset="0"/>
              </a:rPr>
              <a:t>2) </a:t>
            </a:r>
            <a:r>
              <a:rPr lang="en-US" altLang="en-US" sz="2800" b="1" u="sng">
                <a:solidFill>
                  <a:srgbClr val="FF0000"/>
                </a:solidFill>
                <a:latin typeface="Times New Roman" panose="02020603050405020304" pitchFamily="18" charset="0"/>
                <a:cs typeface="Times New Roman" panose="02020603050405020304" pitchFamily="18" charset="0"/>
              </a:rPr>
              <a:t>Measuring temperature</a:t>
            </a:r>
            <a:r>
              <a:rPr lang="en-US" altLang="en-US" sz="2800" b="1">
                <a:solidFill>
                  <a:srgbClr val="FF0000"/>
                </a:solidFill>
                <a:latin typeface="Times New Roman" panose="02020603050405020304" pitchFamily="18" charset="0"/>
                <a:cs typeface="Times New Roman" panose="02020603050405020304" pitchFamily="18" charset="0"/>
              </a:rPr>
              <a:t> :-</a:t>
            </a:r>
          </a:p>
        </p:txBody>
      </p:sp>
      <p:sp>
        <p:nvSpPr>
          <p:cNvPr id="6147" name="Rectangle 5">
            <a:extLst>
              <a:ext uri="{FF2B5EF4-FFF2-40B4-BE49-F238E27FC236}">
                <a16:creationId xmlns:a16="http://schemas.microsoft.com/office/drawing/2014/main" id="{89F479CB-BDC5-6B92-6B92-B61FB5EC5097}"/>
              </a:ext>
            </a:extLst>
          </p:cNvPr>
          <p:cNvSpPr>
            <a:spLocks noGrp="1" noChangeArrowheads="1"/>
          </p:cNvSpPr>
          <p:nvPr>
            <p:ph type="subTitle" idx="1"/>
          </p:nvPr>
        </p:nvSpPr>
        <p:spPr>
          <a:xfrm>
            <a:off x="152400" y="685800"/>
            <a:ext cx="8915400" cy="5791200"/>
          </a:xfrm>
        </p:spPr>
        <p:txBody>
          <a:bodyPr/>
          <a:lstStyle/>
          <a:p>
            <a:pPr algn="l" eaLnBrk="1" hangingPunct="1"/>
            <a:r>
              <a:rPr lang="en-US" altLang="en-US" sz="2400" b="1"/>
              <a:t>  </a:t>
            </a:r>
            <a:r>
              <a:rPr lang="en-US" altLang="en-US" sz="2400" b="1">
                <a:solidFill>
                  <a:srgbClr val="0000FF"/>
                </a:solidFill>
              </a:rPr>
              <a:t>The thermometer that measures the temperature of our body is called </a:t>
            </a:r>
            <a:r>
              <a:rPr lang="en-US" altLang="en-US" sz="2400" b="1">
                <a:solidFill>
                  <a:srgbClr val="FF0000"/>
                </a:solidFill>
              </a:rPr>
              <a:t>clinical thermometer.</a:t>
            </a:r>
          </a:p>
          <a:p>
            <a:pPr algn="l" eaLnBrk="1" hangingPunct="1"/>
            <a:r>
              <a:rPr lang="en-US" altLang="en-US" sz="2400" b="1">
                <a:solidFill>
                  <a:srgbClr val="0000FF"/>
                </a:solidFill>
              </a:rPr>
              <a:t>  A clinical thermometer has a long narrow glass tube. It has a bulb at one end containing mercury. It has a scale called celsius scale marked in </a:t>
            </a:r>
            <a:r>
              <a:rPr lang="en-US" altLang="en-US" sz="2400" b="1" baseline="30000">
                <a:solidFill>
                  <a:srgbClr val="0000FF"/>
                </a:solidFill>
              </a:rPr>
              <a:t>0</a:t>
            </a:r>
            <a:r>
              <a:rPr lang="en-US" altLang="en-US" sz="2400" b="1">
                <a:solidFill>
                  <a:srgbClr val="0000FF"/>
                </a:solidFill>
              </a:rPr>
              <a:t>C (degree celsius). A clinical thermometer reads temperature from 35 </a:t>
            </a:r>
            <a:r>
              <a:rPr lang="en-US" altLang="en-US" sz="2400" b="1" baseline="30000">
                <a:solidFill>
                  <a:srgbClr val="0000FF"/>
                </a:solidFill>
              </a:rPr>
              <a:t>0</a:t>
            </a:r>
            <a:r>
              <a:rPr lang="en-US" altLang="en-US" sz="2400" b="1">
                <a:solidFill>
                  <a:srgbClr val="0000FF"/>
                </a:solidFill>
              </a:rPr>
              <a:t>C to 42 </a:t>
            </a:r>
            <a:r>
              <a:rPr lang="en-US" altLang="en-US" sz="2400" b="1" baseline="30000">
                <a:solidFill>
                  <a:srgbClr val="0000FF"/>
                </a:solidFill>
              </a:rPr>
              <a:t>0</a:t>
            </a:r>
            <a:r>
              <a:rPr lang="en-US" altLang="en-US" sz="2400" b="1">
                <a:solidFill>
                  <a:srgbClr val="0000FF"/>
                </a:solidFill>
              </a:rPr>
              <a:t>C.The clinical thermometer has a small kink near the bulb to prevent the mercury level from falling down.</a:t>
            </a:r>
          </a:p>
          <a:p>
            <a:pPr algn="l" eaLnBrk="1" hangingPunct="1"/>
            <a:r>
              <a:rPr lang="en-US" altLang="en-US" sz="2400" b="1">
                <a:solidFill>
                  <a:srgbClr val="0000FF"/>
                </a:solidFill>
              </a:rPr>
              <a:t>  The normal temperature of the human body is </a:t>
            </a:r>
            <a:r>
              <a:rPr lang="en-US" altLang="en-US" sz="2400" b="1">
                <a:solidFill>
                  <a:srgbClr val="FF0000"/>
                </a:solidFill>
              </a:rPr>
              <a:t>37 </a:t>
            </a:r>
            <a:r>
              <a:rPr lang="en-US" altLang="en-US" sz="2400" b="1" baseline="30000">
                <a:solidFill>
                  <a:srgbClr val="FF0000"/>
                </a:solidFill>
              </a:rPr>
              <a:t>0</a:t>
            </a:r>
            <a:r>
              <a:rPr lang="en-US" altLang="en-US" sz="2400" b="1">
                <a:solidFill>
                  <a:srgbClr val="FF0000"/>
                </a:solidFill>
              </a:rPr>
              <a:t>C.</a:t>
            </a:r>
          </a:p>
          <a:p>
            <a:pPr algn="l" eaLnBrk="1" hangingPunct="1"/>
            <a:r>
              <a:rPr lang="en-US" altLang="en-US" sz="2400" b="1">
                <a:solidFill>
                  <a:srgbClr val="0000FF"/>
                </a:solidFill>
              </a:rPr>
              <a:t>  </a:t>
            </a:r>
          </a:p>
        </p:txBody>
      </p:sp>
      <p:pic>
        <p:nvPicPr>
          <p:cNvPr id="6148" name="Picture 6" descr="Fig10">
            <a:extLst>
              <a:ext uri="{FF2B5EF4-FFF2-40B4-BE49-F238E27FC236}">
                <a16:creationId xmlns:a16="http://schemas.microsoft.com/office/drawing/2014/main" id="{811FC07E-646A-D020-3DE0-3F3D24E59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91000"/>
            <a:ext cx="8686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8">
            <a:extLst>
              <a:ext uri="{FF2B5EF4-FFF2-40B4-BE49-F238E27FC236}">
                <a16:creationId xmlns:a16="http://schemas.microsoft.com/office/drawing/2014/main" id="{B2412172-47BA-EFE3-2471-B907613512FF}"/>
              </a:ext>
            </a:extLst>
          </p:cNvPr>
          <p:cNvSpPr txBox="1">
            <a:spLocks noChangeArrowheads="1"/>
          </p:cNvSpPr>
          <p:nvPr/>
        </p:nvSpPr>
        <p:spPr bwMode="auto">
          <a:xfrm>
            <a:off x="3962400" y="6110288"/>
            <a:ext cx="16002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50" name="Text Box 9">
            <a:extLst>
              <a:ext uri="{FF2B5EF4-FFF2-40B4-BE49-F238E27FC236}">
                <a16:creationId xmlns:a16="http://schemas.microsoft.com/office/drawing/2014/main" id="{F0F8DFD9-14B9-62DC-4496-C7CFE5E2242C}"/>
              </a:ext>
            </a:extLst>
          </p:cNvPr>
          <p:cNvSpPr txBox="1">
            <a:spLocks noChangeArrowheads="1"/>
          </p:cNvSpPr>
          <p:nvPr/>
        </p:nvSpPr>
        <p:spPr bwMode="auto">
          <a:xfrm>
            <a:off x="1752600" y="58054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00FF"/>
                </a:solidFill>
              </a:rPr>
              <a:t>mercury</a:t>
            </a:r>
          </a:p>
        </p:txBody>
      </p:sp>
      <p:sp>
        <p:nvSpPr>
          <p:cNvPr id="6151" name="Line 10">
            <a:extLst>
              <a:ext uri="{FF2B5EF4-FFF2-40B4-BE49-F238E27FC236}">
                <a16:creationId xmlns:a16="http://schemas.microsoft.com/office/drawing/2014/main" id="{9509CDDC-71DC-8F6F-AFED-638C210B2F79}"/>
              </a:ext>
            </a:extLst>
          </p:cNvPr>
          <p:cNvSpPr>
            <a:spLocks noChangeShapeType="1"/>
          </p:cNvSpPr>
          <p:nvPr/>
        </p:nvSpPr>
        <p:spPr bwMode="auto">
          <a:xfrm>
            <a:off x="1524000" y="5334000"/>
            <a:ext cx="6858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Text Box 11">
            <a:extLst>
              <a:ext uri="{FF2B5EF4-FFF2-40B4-BE49-F238E27FC236}">
                <a16:creationId xmlns:a16="http://schemas.microsoft.com/office/drawing/2014/main" id="{110F1AE8-6C37-4560-C3F7-32F0493092D7}"/>
              </a:ext>
            </a:extLst>
          </p:cNvPr>
          <p:cNvSpPr txBox="1">
            <a:spLocks noChangeArrowheads="1"/>
          </p:cNvSpPr>
          <p:nvPr/>
        </p:nvSpPr>
        <p:spPr bwMode="auto">
          <a:xfrm>
            <a:off x="3276600" y="6172200"/>
            <a:ext cx="321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rPr>
              <a:t>Clinical thermometer</a:t>
            </a:r>
          </a:p>
        </p:txBody>
      </p:sp>
      <p:sp>
        <p:nvSpPr>
          <p:cNvPr id="6153" name="Text Box 12">
            <a:extLst>
              <a:ext uri="{FF2B5EF4-FFF2-40B4-BE49-F238E27FC236}">
                <a16:creationId xmlns:a16="http://schemas.microsoft.com/office/drawing/2014/main" id="{60C111D2-7414-BD97-6CB3-00901A52FA9A}"/>
              </a:ext>
            </a:extLst>
          </p:cNvPr>
          <p:cNvSpPr txBox="1">
            <a:spLocks noChangeArrowheads="1"/>
          </p:cNvSpPr>
          <p:nvPr/>
        </p:nvSpPr>
        <p:spPr bwMode="auto">
          <a:xfrm>
            <a:off x="2438400" y="44338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00FF"/>
                </a:solidFill>
              </a:rPr>
              <a:t>kink</a:t>
            </a:r>
          </a:p>
        </p:txBody>
      </p:sp>
      <p:sp>
        <p:nvSpPr>
          <p:cNvPr id="6154" name="Text Box 13">
            <a:extLst>
              <a:ext uri="{FF2B5EF4-FFF2-40B4-BE49-F238E27FC236}">
                <a16:creationId xmlns:a16="http://schemas.microsoft.com/office/drawing/2014/main" id="{EB71546D-8785-E5BE-5E67-9FDFCE3A4308}"/>
              </a:ext>
            </a:extLst>
          </p:cNvPr>
          <p:cNvSpPr txBox="1">
            <a:spLocks noChangeArrowheads="1"/>
          </p:cNvSpPr>
          <p:nvPr/>
        </p:nvSpPr>
        <p:spPr bwMode="auto">
          <a:xfrm>
            <a:off x="2057400" y="4456113"/>
            <a:ext cx="19050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00FF"/>
                </a:solidFill>
              </a:rPr>
              <a:t>      kink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A9252412-AA36-7204-C759-620DF0694FE5}"/>
              </a:ext>
            </a:extLst>
          </p:cNvPr>
          <p:cNvSpPr>
            <a:spLocks noGrp="1" noChangeArrowheads="1"/>
          </p:cNvSpPr>
          <p:nvPr>
            <p:ph type="ctrTitle"/>
          </p:nvPr>
        </p:nvSpPr>
        <p:spPr>
          <a:xfrm>
            <a:off x="76200" y="76200"/>
            <a:ext cx="7772400" cy="612775"/>
          </a:xfrm>
        </p:spPr>
        <p:txBody>
          <a:bodyPr/>
          <a:lstStyle/>
          <a:p>
            <a:pPr algn="l" eaLnBrk="1" hangingPunct="1"/>
            <a:r>
              <a:rPr lang="en-US" altLang="en-US" sz="2800" b="1">
                <a:solidFill>
                  <a:srgbClr val="FF0000"/>
                </a:solidFill>
                <a:latin typeface="Times New Roman" panose="02020603050405020304" pitchFamily="18" charset="0"/>
                <a:cs typeface="Times New Roman" panose="02020603050405020304" pitchFamily="18" charset="0"/>
              </a:rPr>
              <a:t>3) </a:t>
            </a:r>
            <a:r>
              <a:rPr lang="en-US" altLang="en-US" sz="2800" b="1" u="sng">
                <a:solidFill>
                  <a:srgbClr val="FF0000"/>
                </a:solidFill>
                <a:latin typeface="Times New Roman" panose="02020603050405020304" pitchFamily="18" charset="0"/>
                <a:cs typeface="Times New Roman" panose="02020603050405020304" pitchFamily="18" charset="0"/>
              </a:rPr>
              <a:t>Reading a clinical thermometer</a:t>
            </a: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 </a:t>
            </a:r>
          </a:p>
        </p:txBody>
      </p:sp>
      <p:sp>
        <p:nvSpPr>
          <p:cNvPr id="7171" name="Rectangle 5">
            <a:extLst>
              <a:ext uri="{FF2B5EF4-FFF2-40B4-BE49-F238E27FC236}">
                <a16:creationId xmlns:a16="http://schemas.microsoft.com/office/drawing/2014/main" id="{63821E41-7F7C-046D-69A8-F0C769E92982}"/>
              </a:ext>
            </a:extLst>
          </p:cNvPr>
          <p:cNvSpPr>
            <a:spLocks noGrp="1" noChangeArrowheads="1"/>
          </p:cNvSpPr>
          <p:nvPr>
            <p:ph type="subTitle" idx="1"/>
          </p:nvPr>
        </p:nvSpPr>
        <p:spPr>
          <a:xfrm>
            <a:off x="152400" y="609600"/>
            <a:ext cx="8839200" cy="5867400"/>
          </a:xfrm>
        </p:spPr>
        <p:txBody>
          <a:bodyPr/>
          <a:lstStyle/>
          <a:p>
            <a:pPr algn="l" eaLnBrk="1" hangingPunct="1"/>
            <a:r>
              <a:rPr lang="en-US" altLang="en-US" sz="2400" b="1"/>
              <a:t>    </a:t>
            </a:r>
            <a:r>
              <a:rPr lang="en-US" altLang="en-US" sz="2400" b="1">
                <a:solidFill>
                  <a:srgbClr val="0000FF"/>
                </a:solidFill>
              </a:rPr>
              <a:t>Wash the thermometer with an antiseptic solution. Hold it firmly and give it a few jerks to bring the level of mercury below 35 </a:t>
            </a:r>
            <a:r>
              <a:rPr lang="en-US" altLang="en-US" sz="2400" b="1" baseline="30000">
                <a:solidFill>
                  <a:srgbClr val="0000FF"/>
                </a:solidFill>
              </a:rPr>
              <a:t>0</a:t>
            </a:r>
            <a:r>
              <a:rPr lang="en-US" altLang="en-US" sz="2400" b="1">
                <a:solidFill>
                  <a:srgbClr val="0000FF"/>
                </a:solidFill>
              </a:rPr>
              <a:t>C. Then place the bulb of the thermometer under your tongue. After one minute take out the thermometer and note the reading. This will be your body temperature. </a:t>
            </a:r>
          </a:p>
        </p:txBody>
      </p:sp>
      <p:pic>
        <p:nvPicPr>
          <p:cNvPr id="7172" name="Picture 7" descr="p_2756447">
            <a:extLst>
              <a:ext uri="{FF2B5EF4-FFF2-40B4-BE49-F238E27FC236}">
                <a16:creationId xmlns:a16="http://schemas.microsoft.com/office/drawing/2014/main" id="{74314105-99A1-629E-7873-886FB580F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90800"/>
            <a:ext cx="434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temp1">
            <a:extLst>
              <a:ext uri="{FF2B5EF4-FFF2-40B4-BE49-F238E27FC236}">
                <a16:creationId xmlns:a16="http://schemas.microsoft.com/office/drawing/2014/main" id="{C5C1D14C-938E-8679-0660-391F30A25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14124BB-7ED3-323C-27D5-5D4C94B52A2C}"/>
              </a:ext>
            </a:extLst>
          </p:cNvPr>
          <p:cNvSpPr>
            <a:spLocks noGrp="1" noChangeArrowheads="1"/>
          </p:cNvSpPr>
          <p:nvPr>
            <p:ph type="ctrTitle"/>
          </p:nvPr>
        </p:nvSpPr>
        <p:spPr>
          <a:xfrm>
            <a:off x="76200" y="76200"/>
            <a:ext cx="8839200" cy="612775"/>
          </a:xfrm>
        </p:spPr>
        <p:txBody>
          <a:bodyPr/>
          <a:lstStyle/>
          <a:p>
            <a:pPr algn="l" eaLnBrk="1" hangingPunct="1"/>
            <a:r>
              <a:rPr lang="en-US" altLang="en-US" sz="2800" b="1">
                <a:solidFill>
                  <a:srgbClr val="FF0000"/>
                </a:solidFill>
                <a:latin typeface="Times New Roman" panose="02020603050405020304" pitchFamily="18" charset="0"/>
                <a:cs typeface="Times New Roman" panose="02020603050405020304" pitchFamily="18" charset="0"/>
              </a:rPr>
              <a:t>4) </a:t>
            </a:r>
            <a:r>
              <a:rPr lang="en-US" altLang="en-US" sz="2800" b="1" u="sng">
                <a:solidFill>
                  <a:srgbClr val="FF0000"/>
                </a:solidFill>
                <a:latin typeface="Times New Roman" panose="02020603050405020304" pitchFamily="18" charset="0"/>
                <a:cs typeface="Times New Roman" panose="02020603050405020304" pitchFamily="18" charset="0"/>
              </a:rPr>
              <a:t>Laboratory thermometer</a:t>
            </a:r>
            <a:r>
              <a:rPr lang="en-US" altLang="en-US" sz="2800" b="1">
                <a:solidFill>
                  <a:srgbClr val="FF0000"/>
                </a:solidFill>
                <a:latin typeface="Times New Roman" panose="02020603050405020304" pitchFamily="18" charset="0"/>
                <a:cs typeface="Times New Roman" panose="02020603050405020304" pitchFamily="18" charset="0"/>
              </a:rPr>
              <a:t> :-</a:t>
            </a:r>
          </a:p>
        </p:txBody>
      </p:sp>
      <p:sp>
        <p:nvSpPr>
          <p:cNvPr id="8195" name="Rectangle 5">
            <a:extLst>
              <a:ext uri="{FF2B5EF4-FFF2-40B4-BE49-F238E27FC236}">
                <a16:creationId xmlns:a16="http://schemas.microsoft.com/office/drawing/2014/main" id="{846B01E6-BE98-0261-B492-BED6F58EB920}"/>
              </a:ext>
            </a:extLst>
          </p:cNvPr>
          <p:cNvSpPr>
            <a:spLocks noGrp="1" noChangeArrowheads="1"/>
          </p:cNvSpPr>
          <p:nvPr>
            <p:ph type="subTitle" idx="1"/>
          </p:nvPr>
        </p:nvSpPr>
        <p:spPr>
          <a:xfrm>
            <a:off x="304800" y="609600"/>
            <a:ext cx="8610600" cy="5867400"/>
          </a:xfrm>
        </p:spPr>
        <p:txBody>
          <a:bodyPr/>
          <a:lstStyle/>
          <a:p>
            <a:pPr algn="l" eaLnBrk="1" hangingPunct="1"/>
            <a:r>
              <a:rPr lang="en-US" altLang="en-US" sz="2400" b="1"/>
              <a:t>  </a:t>
            </a:r>
            <a:r>
              <a:rPr lang="en-US" altLang="en-US" sz="2400" b="1">
                <a:solidFill>
                  <a:srgbClr val="0000FF"/>
                </a:solidFill>
              </a:rPr>
              <a:t>A laboratory thermometer has a long narrow glass tube. It has a bulb at one end containing mercury. It has a scale marked in </a:t>
            </a:r>
            <a:r>
              <a:rPr lang="en-US" altLang="en-US" sz="2400" b="1" baseline="30000">
                <a:solidFill>
                  <a:srgbClr val="0000FF"/>
                </a:solidFill>
              </a:rPr>
              <a:t>0</a:t>
            </a:r>
            <a:r>
              <a:rPr lang="en-US" altLang="en-US" sz="2400" b="1">
                <a:solidFill>
                  <a:srgbClr val="0000FF"/>
                </a:solidFill>
              </a:rPr>
              <a:t>C (degree celsius). The range of a laboratory thermometer is generally from - 10 </a:t>
            </a:r>
            <a:r>
              <a:rPr lang="en-US" altLang="en-US" sz="2400" b="1" baseline="30000">
                <a:solidFill>
                  <a:srgbClr val="0000FF"/>
                </a:solidFill>
              </a:rPr>
              <a:t>0</a:t>
            </a:r>
            <a:r>
              <a:rPr lang="en-US" altLang="en-US" sz="2400" b="1">
                <a:solidFill>
                  <a:srgbClr val="0000FF"/>
                </a:solidFill>
              </a:rPr>
              <a:t>C to 110 </a:t>
            </a:r>
            <a:r>
              <a:rPr lang="en-US" altLang="en-US" sz="2400" b="1" baseline="30000">
                <a:solidFill>
                  <a:srgbClr val="0000FF"/>
                </a:solidFill>
              </a:rPr>
              <a:t>0</a:t>
            </a:r>
            <a:r>
              <a:rPr lang="en-US" altLang="en-US" sz="2400" b="1">
                <a:solidFill>
                  <a:srgbClr val="0000FF"/>
                </a:solidFill>
              </a:rPr>
              <a:t>C.</a:t>
            </a:r>
          </a:p>
        </p:txBody>
      </p:sp>
      <p:pic>
        <p:nvPicPr>
          <p:cNvPr id="8196" name="Picture 12" descr="ASTM_THERMOMETERS_l">
            <a:extLst>
              <a:ext uri="{FF2B5EF4-FFF2-40B4-BE49-F238E27FC236}">
                <a16:creationId xmlns:a16="http://schemas.microsoft.com/office/drawing/2014/main" id="{4345B93E-5967-4171-E22C-3A761428A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4038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3" descr="633419523148327771THERMOMETERS">
            <a:extLst>
              <a:ext uri="{FF2B5EF4-FFF2-40B4-BE49-F238E27FC236}">
                <a16:creationId xmlns:a16="http://schemas.microsoft.com/office/drawing/2014/main" id="{4542B471-C08E-54D6-D831-7BE96ECE1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0"/>
            <a:ext cx="4876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7DD6267B-E39D-20AD-3C8B-B2F2E5AA4D0C}"/>
              </a:ext>
            </a:extLst>
          </p:cNvPr>
          <p:cNvSpPr>
            <a:spLocks noGrp="1" noChangeArrowheads="1"/>
          </p:cNvSpPr>
          <p:nvPr>
            <p:ph type="ctrTitle"/>
          </p:nvPr>
        </p:nvSpPr>
        <p:spPr>
          <a:xfrm>
            <a:off x="76200" y="76200"/>
            <a:ext cx="9067800" cy="838200"/>
          </a:xfrm>
        </p:spPr>
        <p:txBody>
          <a:bodyPr/>
          <a:lstStyle/>
          <a:p>
            <a:pPr algn="l" eaLnBrk="1" hangingPunct="1"/>
            <a:r>
              <a:rPr lang="en-US" altLang="en-US" sz="2800" b="1">
                <a:solidFill>
                  <a:srgbClr val="FF0000"/>
                </a:solidFill>
                <a:latin typeface="Times New Roman" panose="02020603050405020304" pitchFamily="18" charset="0"/>
                <a:cs typeface="Times New Roman" panose="02020603050405020304" pitchFamily="18" charset="0"/>
              </a:rPr>
              <a:t>5) </a:t>
            </a:r>
            <a:r>
              <a:rPr lang="en-US" altLang="en-US" sz="2800" b="1" u="sng">
                <a:solidFill>
                  <a:srgbClr val="FF0000"/>
                </a:solidFill>
                <a:latin typeface="Times New Roman" panose="02020603050405020304" pitchFamily="18" charset="0"/>
                <a:cs typeface="Times New Roman" panose="02020603050405020304" pitchFamily="18" charset="0"/>
              </a:rPr>
              <a:t>Measuring temperature with a laboratory </a:t>
            </a:r>
            <a:br>
              <a:rPr lang="en-US" altLang="en-US" sz="2800" b="1" u="sng">
                <a:solidFill>
                  <a:srgbClr val="FF0000"/>
                </a:solidFill>
                <a:latin typeface="Times New Roman" panose="02020603050405020304" pitchFamily="18" charset="0"/>
                <a:cs typeface="Times New Roman" panose="02020603050405020304" pitchFamily="18" charset="0"/>
              </a:rPr>
            </a:b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u="sng">
                <a:solidFill>
                  <a:srgbClr val="FF0000"/>
                </a:solidFill>
                <a:latin typeface="Times New Roman" panose="02020603050405020304" pitchFamily="18" charset="0"/>
                <a:cs typeface="Times New Roman" panose="02020603050405020304" pitchFamily="18" charset="0"/>
              </a:rPr>
              <a:t>thermometer</a:t>
            </a:r>
            <a:r>
              <a:rPr lang="en-US" altLang="en-US" sz="2800" b="1">
                <a:solidFill>
                  <a:srgbClr val="FF0000"/>
                </a:solidFill>
                <a:latin typeface="Times New Roman" panose="02020603050405020304" pitchFamily="18" charset="0"/>
                <a:cs typeface="Times New Roman" panose="02020603050405020304" pitchFamily="18" charset="0"/>
              </a:rPr>
              <a:t> :-</a:t>
            </a:r>
          </a:p>
        </p:txBody>
      </p:sp>
      <p:sp>
        <p:nvSpPr>
          <p:cNvPr id="9219" name="Rectangle 5">
            <a:extLst>
              <a:ext uri="{FF2B5EF4-FFF2-40B4-BE49-F238E27FC236}">
                <a16:creationId xmlns:a16="http://schemas.microsoft.com/office/drawing/2014/main" id="{62D27DCA-4BE3-F5F9-A7ED-A8BD0D89B2CC}"/>
              </a:ext>
            </a:extLst>
          </p:cNvPr>
          <p:cNvSpPr>
            <a:spLocks noGrp="1" noChangeArrowheads="1"/>
          </p:cNvSpPr>
          <p:nvPr>
            <p:ph type="subTitle" idx="1"/>
          </p:nvPr>
        </p:nvSpPr>
        <p:spPr>
          <a:xfrm>
            <a:off x="76200" y="914400"/>
            <a:ext cx="8991600" cy="5638800"/>
          </a:xfrm>
        </p:spPr>
        <p:txBody>
          <a:bodyPr/>
          <a:lstStyle/>
          <a:p>
            <a:pPr algn="l" eaLnBrk="1" hangingPunct="1"/>
            <a:r>
              <a:rPr lang="en-US" altLang="en-US" sz="2400" b="1"/>
              <a:t>    </a:t>
            </a:r>
            <a:r>
              <a:rPr lang="en-US" altLang="en-US" sz="2400" b="1">
                <a:solidFill>
                  <a:srgbClr val="0000FF"/>
                </a:solidFill>
              </a:rPr>
              <a:t>Take some tap water in a beaker. Dip the thermometer in the water so that the bulb of the thermometer does not touch the bottom or the sides of the beaker. Hold the thermometer vertically. The mercury level rises. Wait till the level of mercury becomes steady. Note the level of mercury. This will be the temperature of the water.</a:t>
            </a:r>
          </a:p>
        </p:txBody>
      </p:sp>
      <p:pic>
        <p:nvPicPr>
          <p:cNvPr id="9220" name="Picture 17" descr="istockphoto_2606763-measuring-temperature-in-green-flask">
            <a:extLst>
              <a:ext uri="{FF2B5EF4-FFF2-40B4-BE49-F238E27FC236}">
                <a16:creationId xmlns:a16="http://schemas.microsoft.com/office/drawing/2014/main" id="{69CBC467-15BA-E866-C1A4-4795631DA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00400"/>
            <a:ext cx="36957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9" descr="istockphoto_2594450-measuring-temperature-in-beaker-isolated-on-white">
            <a:extLst>
              <a:ext uri="{FF2B5EF4-FFF2-40B4-BE49-F238E27FC236}">
                <a16:creationId xmlns:a16="http://schemas.microsoft.com/office/drawing/2014/main" id="{203EF2B3-DD4A-2652-02CE-A4649536B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0400"/>
            <a:ext cx="3429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FD247FE2-8E8C-5F91-E999-4C96B3D667D9}"/>
              </a:ext>
            </a:extLst>
          </p:cNvPr>
          <p:cNvSpPr>
            <a:spLocks noGrp="1" noChangeArrowheads="1"/>
          </p:cNvSpPr>
          <p:nvPr>
            <p:ph type="ctrTitle"/>
          </p:nvPr>
        </p:nvSpPr>
        <p:spPr>
          <a:xfrm>
            <a:off x="76200" y="76200"/>
            <a:ext cx="7772400" cy="612775"/>
          </a:xfrm>
        </p:spPr>
        <p:txBody>
          <a:bodyPr/>
          <a:lstStyle/>
          <a:p>
            <a:pPr algn="l" eaLnBrk="1" hangingPunct="1"/>
            <a:r>
              <a:rPr lang="en-US" altLang="en-US" sz="2800" b="1">
                <a:solidFill>
                  <a:srgbClr val="FF0000"/>
                </a:solidFill>
                <a:latin typeface="Times New Roman" panose="02020603050405020304" pitchFamily="18" charset="0"/>
                <a:cs typeface="Times New Roman" panose="02020603050405020304" pitchFamily="18" charset="0"/>
              </a:rPr>
              <a:t>6) </a:t>
            </a:r>
            <a:r>
              <a:rPr lang="en-US" altLang="en-US" sz="2800" b="1" u="sng">
                <a:solidFill>
                  <a:srgbClr val="FF0000"/>
                </a:solidFill>
                <a:latin typeface="Times New Roman" panose="02020603050405020304" pitchFamily="18" charset="0"/>
                <a:cs typeface="Times New Roman" panose="02020603050405020304" pitchFamily="18" charset="0"/>
              </a:rPr>
              <a:t>Transfer of heat</a:t>
            </a:r>
            <a:r>
              <a:rPr lang="en-US" altLang="en-US" sz="2800" b="1">
                <a:solidFill>
                  <a:srgbClr val="FF0000"/>
                </a:solidFill>
                <a:latin typeface="Times New Roman" panose="02020603050405020304" pitchFamily="18" charset="0"/>
                <a:cs typeface="Times New Roman" panose="02020603050405020304" pitchFamily="18" charset="0"/>
              </a:rPr>
              <a:t> :-</a:t>
            </a:r>
          </a:p>
        </p:txBody>
      </p:sp>
      <p:sp>
        <p:nvSpPr>
          <p:cNvPr id="10243" name="Rectangle 5">
            <a:extLst>
              <a:ext uri="{FF2B5EF4-FFF2-40B4-BE49-F238E27FC236}">
                <a16:creationId xmlns:a16="http://schemas.microsoft.com/office/drawing/2014/main" id="{2C25C22F-DBD1-F7E9-D5D0-24CFB5051EE5}"/>
              </a:ext>
            </a:extLst>
          </p:cNvPr>
          <p:cNvSpPr>
            <a:spLocks noGrp="1" noChangeArrowheads="1"/>
          </p:cNvSpPr>
          <p:nvPr>
            <p:ph type="subTitle" idx="1"/>
          </p:nvPr>
        </p:nvSpPr>
        <p:spPr>
          <a:xfrm>
            <a:off x="228600" y="685800"/>
            <a:ext cx="8686800" cy="5867400"/>
          </a:xfrm>
        </p:spPr>
        <p:txBody>
          <a:bodyPr/>
          <a:lstStyle/>
          <a:p>
            <a:pPr algn="l" eaLnBrk="1" hangingPunct="1"/>
            <a:r>
              <a:rPr lang="en-US" altLang="en-US" sz="2400" b="1"/>
              <a:t>   </a:t>
            </a:r>
            <a:r>
              <a:rPr lang="en-US" altLang="en-US" sz="2400" b="1">
                <a:solidFill>
                  <a:srgbClr val="0000FF"/>
                </a:solidFill>
              </a:rPr>
              <a:t>Heat flows from a body at a higher temperature to a body at a lower temperature. This is called transfer of heat.</a:t>
            </a:r>
          </a:p>
          <a:p>
            <a:pPr algn="l" eaLnBrk="1" hangingPunct="1"/>
            <a:r>
              <a:rPr lang="en-US" altLang="en-US" sz="2400" b="1">
                <a:solidFill>
                  <a:srgbClr val="0000FF"/>
                </a:solidFill>
              </a:rPr>
              <a:t>  Heat is transferred in three different ways. They are :-</a:t>
            </a:r>
          </a:p>
          <a:p>
            <a:pPr algn="l" eaLnBrk="1" hangingPunct="1"/>
            <a:r>
              <a:rPr lang="en-US" altLang="en-US" sz="2400" b="1">
                <a:solidFill>
                  <a:srgbClr val="0000FF"/>
                </a:solidFill>
              </a:rPr>
              <a:t>  i) Conduction</a:t>
            </a:r>
          </a:p>
          <a:p>
            <a:pPr algn="l" eaLnBrk="1" hangingPunct="1"/>
            <a:r>
              <a:rPr lang="en-US" altLang="en-US" sz="2400" b="1">
                <a:solidFill>
                  <a:srgbClr val="0000FF"/>
                </a:solidFill>
              </a:rPr>
              <a:t> ii) Convection</a:t>
            </a:r>
          </a:p>
          <a:p>
            <a:pPr algn="l" eaLnBrk="1" hangingPunct="1"/>
            <a:r>
              <a:rPr lang="en-US" altLang="en-US" sz="2400" b="1">
                <a:solidFill>
                  <a:srgbClr val="0000FF"/>
                </a:solidFill>
              </a:rPr>
              <a:t>iii) Radiation</a:t>
            </a:r>
          </a:p>
        </p:txBody>
      </p:sp>
      <p:pic>
        <p:nvPicPr>
          <p:cNvPr id="10244" name="Picture 23" descr="htxfer101">
            <a:extLst>
              <a:ext uri="{FF2B5EF4-FFF2-40B4-BE49-F238E27FC236}">
                <a16:creationId xmlns:a16="http://schemas.microsoft.com/office/drawing/2014/main" id="{02BE0C1F-CC6F-9849-2FD8-175476FFC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100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771</TotalTime>
  <Words>1313</Words>
  <Application>Microsoft Office PowerPoint</Application>
  <PresentationFormat>On-screen Show (4:3)</PresentationFormat>
  <Paragraphs>80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Default Design</vt:lpstr>
      <vt:lpstr>CHAPTER - 4  HEAT</vt:lpstr>
      <vt:lpstr>1) Hot and cold :-</vt:lpstr>
      <vt:lpstr>PowerPoint Presentation</vt:lpstr>
      <vt:lpstr>PowerPoint Presentation</vt:lpstr>
      <vt:lpstr>2) Measuring temperature :-</vt:lpstr>
      <vt:lpstr>3) Reading a clinical thermometer :- </vt:lpstr>
      <vt:lpstr>4) Laboratory thermometer :-</vt:lpstr>
      <vt:lpstr>5) Measuring temperature with a laboratory      thermometer :-</vt:lpstr>
      <vt:lpstr>6) Transfer of heat :-</vt:lpstr>
      <vt:lpstr>i) Conduction :-</vt:lpstr>
      <vt:lpstr>Conductors and insulators :-</vt:lpstr>
      <vt:lpstr>ii) Convection :-</vt:lpstr>
      <vt:lpstr>PowerPoint Presentation</vt:lpstr>
      <vt:lpstr>Convection in air :-</vt:lpstr>
      <vt:lpstr>Sea breeze and land breeze :-</vt:lpstr>
      <vt:lpstr>PowerPoint Presentation</vt:lpstr>
      <vt:lpstr>iii) Radiation :-</vt:lpstr>
      <vt:lpstr>7a) Dark coloured surfaces absorb more heat than      light coloured srfaces :-</vt:lpstr>
      <vt:lpstr>8) Kinds of cloth we wear in summer and winter :-</vt:lpstr>
      <vt:lpstr>PowerPoint Presentation</vt:lpstr>
      <vt:lpstr>PowerPoint Presentation</vt:lpstr>
    </vt:vector>
  </TitlesOfParts>
  <Company>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 4  HEAT</dc:title>
  <dc:creator>P. K. Singh</dc:creator>
  <cp:lastModifiedBy>Chishant Nimesh</cp:lastModifiedBy>
  <cp:revision>53</cp:revision>
  <dcterms:created xsi:type="dcterms:W3CDTF">2009-06-12T14:09:03Z</dcterms:created>
  <dcterms:modified xsi:type="dcterms:W3CDTF">2023-08-03T10:07:46Z</dcterms:modified>
</cp:coreProperties>
</file>