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4" r:id="rId8"/>
    <p:sldId id="263" r:id="rId9"/>
    <p:sldId id="265" r:id="rId10"/>
    <p:sldId id="266" r:id="rId11"/>
    <p:sldId id="267" r:id="rId12"/>
    <p:sldId id="269" r:id="rId13"/>
    <p:sldId id="268" r:id="rId14"/>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5pPr>
    <a:lvl6pPr marL="2286000" algn="l" defTabSz="914400" rtl="0" eaLnBrk="1" latinLnBrk="0" hangingPunct="1">
      <a:defRPr sz="2000" kern="1200">
        <a:solidFill>
          <a:schemeClr val="tx1"/>
        </a:solidFill>
        <a:latin typeface="Arial" panose="020B0604020202020204" pitchFamily="34" charset="0"/>
        <a:ea typeface="+mn-ea"/>
        <a:cs typeface="+mn-cs"/>
      </a:defRPr>
    </a:lvl6pPr>
    <a:lvl7pPr marL="2743200" algn="l" defTabSz="914400" rtl="0" eaLnBrk="1" latinLnBrk="0" hangingPunct="1">
      <a:defRPr sz="2000" kern="1200">
        <a:solidFill>
          <a:schemeClr val="tx1"/>
        </a:solidFill>
        <a:latin typeface="Arial" panose="020B0604020202020204" pitchFamily="34" charset="0"/>
        <a:ea typeface="+mn-ea"/>
        <a:cs typeface="+mn-cs"/>
      </a:defRPr>
    </a:lvl7pPr>
    <a:lvl8pPr marL="3200400" algn="l" defTabSz="914400" rtl="0" eaLnBrk="1" latinLnBrk="0" hangingPunct="1">
      <a:defRPr sz="2000" kern="1200">
        <a:solidFill>
          <a:schemeClr val="tx1"/>
        </a:solidFill>
        <a:latin typeface="Arial" panose="020B0604020202020204" pitchFamily="34" charset="0"/>
        <a:ea typeface="+mn-ea"/>
        <a:cs typeface="+mn-cs"/>
      </a:defRPr>
    </a:lvl8pPr>
    <a:lvl9pPr marL="3657600" algn="l" defTabSz="914400" rtl="0" eaLnBrk="1" latinLnBrk="0" hangingPunct="1">
      <a:defRPr sz="20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7" autoAdjust="0"/>
    <p:restoredTop sz="94643" autoAdjust="0"/>
  </p:normalViewPr>
  <p:slideViewPr>
    <p:cSldViewPr>
      <p:cViewPr varScale="1">
        <p:scale>
          <a:sx n="88" d="100"/>
          <a:sy n="88" d="100"/>
        </p:scale>
        <p:origin x="873"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7F67DB67-F473-9F01-53A9-5CD58F03E68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74857F5-371D-7811-8E88-95E3418A0B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A7639DB-EEF8-3F52-0671-7FC9549F64B8}"/>
              </a:ext>
            </a:extLst>
          </p:cNvPr>
          <p:cNvSpPr>
            <a:spLocks noGrp="1" noChangeArrowheads="1"/>
          </p:cNvSpPr>
          <p:nvPr>
            <p:ph type="sldNum" sz="quarter" idx="12"/>
          </p:nvPr>
        </p:nvSpPr>
        <p:spPr>
          <a:ln/>
        </p:spPr>
        <p:txBody>
          <a:bodyPr/>
          <a:lstStyle>
            <a:lvl1pPr>
              <a:defRPr/>
            </a:lvl1pPr>
          </a:lstStyle>
          <a:p>
            <a:fld id="{6DD6C401-C44A-4108-A169-2CCA91D59F3E}" type="slidenum">
              <a:rPr lang="en-US" altLang="en-US"/>
              <a:pPr/>
              <a:t>‹#›</a:t>
            </a:fld>
            <a:endParaRPr lang="en-US" altLang="en-US"/>
          </a:p>
        </p:txBody>
      </p:sp>
    </p:spTree>
    <p:extLst>
      <p:ext uri="{BB962C8B-B14F-4D97-AF65-F5344CB8AC3E}">
        <p14:creationId xmlns:p14="http://schemas.microsoft.com/office/powerpoint/2010/main" val="548171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0252F65-3EF8-FC85-EF85-EAB96069D3A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707D9DD-884D-7E08-3D4B-11E66DC499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92840E7-20C0-8964-1456-33E530D0B986}"/>
              </a:ext>
            </a:extLst>
          </p:cNvPr>
          <p:cNvSpPr>
            <a:spLocks noGrp="1" noChangeArrowheads="1"/>
          </p:cNvSpPr>
          <p:nvPr>
            <p:ph type="sldNum" sz="quarter" idx="12"/>
          </p:nvPr>
        </p:nvSpPr>
        <p:spPr>
          <a:ln/>
        </p:spPr>
        <p:txBody>
          <a:bodyPr/>
          <a:lstStyle>
            <a:lvl1pPr>
              <a:defRPr/>
            </a:lvl1pPr>
          </a:lstStyle>
          <a:p>
            <a:fld id="{D58C1604-045C-4B09-8909-0DE2EC84D0FE}" type="slidenum">
              <a:rPr lang="en-US" altLang="en-US"/>
              <a:pPr/>
              <a:t>‹#›</a:t>
            </a:fld>
            <a:endParaRPr lang="en-US" altLang="en-US"/>
          </a:p>
        </p:txBody>
      </p:sp>
    </p:spTree>
    <p:extLst>
      <p:ext uri="{BB962C8B-B14F-4D97-AF65-F5344CB8AC3E}">
        <p14:creationId xmlns:p14="http://schemas.microsoft.com/office/powerpoint/2010/main" val="3682043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B95013C-60D3-1144-C0AF-4C8AD3385E0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A43FD39-5E20-3862-8F68-B3D2DDF4F1F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E211753-AC8C-9A93-C103-6B474E6E3565}"/>
              </a:ext>
            </a:extLst>
          </p:cNvPr>
          <p:cNvSpPr>
            <a:spLocks noGrp="1" noChangeArrowheads="1"/>
          </p:cNvSpPr>
          <p:nvPr>
            <p:ph type="sldNum" sz="quarter" idx="12"/>
          </p:nvPr>
        </p:nvSpPr>
        <p:spPr>
          <a:ln/>
        </p:spPr>
        <p:txBody>
          <a:bodyPr/>
          <a:lstStyle>
            <a:lvl1pPr>
              <a:defRPr/>
            </a:lvl1pPr>
          </a:lstStyle>
          <a:p>
            <a:fld id="{3553CEAD-A775-418F-8D1B-84F006341073}" type="slidenum">
              <a:rPr lang="en-US" altLang="en-US"/>
              <a:pPr/>
              <a:t>‹#›</a:t>
            </a:fld>
            <a:endParaRPr lang="en-US" altLang="en-US"/>
          </a:p>
        </p:txBody>
      </p:sp>
    </p:spTree>
    <p:extLst>
      <p:ext uri="{BB962C8B-B14F-4D97-AF65-F5344CB8AC3E}">
        <p14:creationId xmlns:p14="http://schemas.microsoft.com/office/powerpoint/2010/main" val="2186053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5E38E62-E7D0-6788-1CD1-2B601357C89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70DDF34-2446-6F5D-3190-2CF8CDA900C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F76C5B8-B7D5-6992-138A-19698B455288}"/>
              </a:ext>
            </a:extLst>
          </p:cNvPr>
          <p:cNvSpPr>
            <a:spLocks noGrp="1" noChangeArrowheads="1"/>
          </p:cNvSpPr>
          <p:nvPr>
            <p:ph type="sldNum" sz="quarter" idx="12"/>
          </p:nvPr>
        </p:nvSpPr>
        <p:spPr>
          <a:ln/>
        </p:spPr>
        <p:txBody>
          <a:bodyPr/>
          <a:lstStyle>
            <a:lvl1pPr>
              <a:defRPr/>
            </a:lvl1pPr>
          </a:lstStyle>
          <a:p>
            <a:fld id="{0B4619DD-6426-4921-8970-3671322CDDD1}" type="slidenum">
              <a:rPr lang="en-US" altLang="en-US"/>
              <a:pPr/>
              <a:t>‹#›</a:t>
            </a:fld>
            <a:endParaRPr lang="en-US" altLang="en-US"/>
          </a:p>
        </p:txBody>
      </p:sp>
    </p:spTree>
    <p:extLst>
      <p:ext uri="{BB962C8B-B14F-4D97-AF65-F5344CB8AC3E}">
        <p14:creationId xmlns:p14="http://schemas.microsoft.com/office/powerpoint/2010/main" val="3841956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8CBEFA68-D4EF-8B14-E259-DB16D8CCBCC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0EB9D55-CAED-1618-F5C7-04D006B3936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8AA8949-A51E-FBFA-180B-3FBF6DA5050F}"/>
              </a:ext>
            </a:extLst>
          </p:cNvPr>
          <p:cNvSpPr>
            <a:spLocks noGrp="1" noChangeArrowheads="1"/>
          </p:cNvSpPr>
          <p:nvPr>
            <p:ph type="sldNum" sz="quarter" idx="12"/>
          </p:nvPr>
        </p:nvSpPr>
        <p:spPr>
          <a:ln/>
        </p:spPr>
        <p:txBody>
          <a:bodyPr/>
          <a:lstStyle>
            <a:lvl1pPr>
              <a:defRPr/>
            </a:lvl1pPr>
          </a:lstStyle>
          <a:p>
            <a:fld id="{7820C03E-BF17-474E-B8F6-661C63784C71}" type="slidenum">
              <a:rPr lang="en-US" altLang="en-US"/>
              <a:pPr/>
              <a:t>‹#›</a:t>
            </a:fld>
            <a:endParaRPr lang="en-US" altLang="en-US"/>
          </a:p>
        </p:txBody>
      </p:sp>
    </p:spTree>
    <p:extLst>
      <p:ext uri="{BB962C8B-B14F-4D97-AF65-F5344CB8AC3E}">
        <p14:creationId xmlns:p14="http://schemas.microsoft.com/office/powerpoint/2010/main" val="3886942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B8448B0-C07E-C476-E47F-A24DFC0DABF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1B1707B-6403-15CA-0127-07971E20AC6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FAEA18E-C5FE-156F-BD9E-3F0C95B60214}"/>
              </a:ext>
            </a:extLst>
          </p:cNvPr>
          <p:cNvSpPr>
            <a:spLocks noGrp="1" noChangeArrowheads="1"/>
          </p:cNvSpPr>
          <p:nvPr>
            <p:ph type="sldNum" sz="quarter" idx="12"/>
          </p:nvPr>
        </p:nvSpPr>
        <p:spPr>
          <a:ln/>
        </p:spPr>
        <p:txBody>
          <a:bodyPr/>
          <a:lstStyle>
            <a:lvl1pPr>
              <a:defRPr/>
            </a:lvl1pPr>
          </a:lstStyle>
          <a:p>
            <a:fld id="{49BE2A3A-B03C-4780-878F-BC5ED1D2CD6E}" type="slidenum">
              <a:rPr lang="en-US" altLang="en-US"/>
              <a:pPr/>
              <a:t>‹#›</a:t>
            </a:fld>
            <a:endParaRPr lang="en-US" altLang="en-US"/>
          </a:p>
        </p:txBody>
      </p:sp>
    </p:spTree>
    <p:extLst>
      <p:ext uri="{BB962C8B-B14F-4D97-AF65-F5344CB8AC3E}">
        <p14:creationId xmlns:p14="http://schemas.microsoft.com/office/powerpoint/2010/main" val="2819457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9F185AAD-15AE-72F3-9A90-AB2252783C3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C501CB37-228E-5708-503F-843A7756033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F7C394C4-E83F-AFEB-6171-A4F82538260E}"/>
              </a:ext>
            </a:extLst>
          </p:cNvPr>
          <p:cNvSpPr>
            <a:spLocks noGrp="1" noChangeArrowheads="1"/>
          </p:cNvSpPr>
          <p:nvPr>
            <p:ph type="sldNum" sz="quarter" idx="12"/>
          </p:nvPr>
        </p:nvSpPr>
        <p:spPr>
          <a:ln/>
        </p:spPr>
        <p:txBody>
          <a:bodyPr/>
          <a:lstStyle>
            <a:lvl1pPr>
              <a:defRPr/>
            </a:lvl1pPr>
          </a:lstStyle>
          <a:p>
            <a:fld id="{85AF1E87-E4F2-4256-912C-9B5BE74F0C00}" type="slidenum">
              <a:rPr lang="en-US" altLang="en-US"/>
              <a:pPr/>
              <a:t>‹#›</a:t>
            </a:fld>
            <a:endParaRPr lang="en-US" altLang="en-US"/>
          </a:p>
        </p:txBody>
      </p:sp>
    </p:spTree>
    <p:extLst>
      <p:ext uri="{BB962C8B-B14F-4D97-AF65-F5344CB8AC3E}">
        <p14:creationId xmlns:p14="http://schemas.microsoft.com/office/powerpoint/2010/main" val="1349634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67E97947-27B6-980F-1FE2-B821F5D8509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9DAA1B8D-0E94-3A7F-B50A-2CD60F8B9E7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29EFBC1-0155-4E2E-C995-C03426C8864B}"/>
              </a:ext>
            </a:extLst>
          </p:cNvPr>
          <p:cNvSpPr>
            <a:spLocks noGrp="1" noChangeArrowheads="1"/>
          </p:cNvSpPr>
          <p:nvPr>
            <p:ph type="sldNum" sz="quarter" idx="12"/>
          </p:nvPr>
        </p:nvSpPr>
        <p:spPr>
          <a:ln/>
        </p:spPr>
        <p:txBody>
          <a:bodyPr/>
          <a:lstStyle>
            <a:lvl1pPr>
              <a:defRPr/>
            </a:lvl1pPr>
          </a:lstStyle>
          <a:p>
            <a:fld id="{768993F6-C1DB-4EEF-B341-481D09E3230C}" type="slidenum">
              <a:rPr lang="en-US" altLang="en-US"/>
              <a:pPr/>
              <a:t>‹#›</a:t>
            </a:fld>
            <a:endParaRPr lang="en-US" altLang="en-US"/>
          </a:p>
        </p:txBody>
      </p:sp>
    </p:spTree>
    <p:extLst>
      <p:ext uri="{BB962C8B-B14F-4D97-AF65-F5344CB8AC3E}">
        <p14:creationId xmlns:p14="http://schemas.microsoft.com/office/powerpoint/2010/main" val="3976408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F23BBAC-CDED-2FBA-B474-4B33C50BAC1E}"/>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E0BAA7E3-5558-0906-312E-73BB4E8B5C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9812A7A1-5072-9BB2-657E-4FC543AF934D}"/>
              </a:ext>
            </a:extLst>
          </p:cNvPr>
          <p:cNvSpPr>
            <a:spLocks noGrp="1" noChangeArrowheads="1"/>
          </p:cNvSpPr>
          <p:nvPr>
            <p:ph type="sldNum" sz="quarter" idx="12"/>
          </p:nvPr>
        </p:nvSpPr>
        <p:spPr>
          <a:ln/>
        </p:spPr>
        <p:txBody>
          <a:bodyPr/>
          <a:lstStyle>
            <a:lvl1pPr>
              <a:defRPr/>
            </a:lvl1pPr>
          </a:lstStyle>
          <a:p>
            <a:fld id="{81ABA353-2493-4E6F-BD0C-D62D7F51CF30}" type="slidenum">
              <a:rPr lang="en-US" altLang="en-US"/>
              <a:pPr/>
              <a:t>‹#›</a:t>
            </a:fld>
            <a:endParaRPr lang="en-US" altLang="en-US"/>
          </a:p>
        </p:txBody>
      </p:sp>
    </p:spTree>
    <p:extLst>
      <p:ext uri="{BB962C8B-B14F-4D97-AF65-F5344CB8AC3E}">
        <p14:creationId xmlns:p14="http://schemas.microsoft.com/office/powerpoint/2010/main" val="3587149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A0C36EE-0ECC-88B2-D2EB-D1352904DE3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362754A-859D-3FB7-EDEC-9045535D0CE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567F103-3353-6D60-55EA-D7642033C366}"/>
              </a:ext>
            </a:extLst>
          </p:cNvPr>
          <p:cNvSpPr>
            <a:spLocks noGrp="1" noChangeArrowheads="1"/>
          </p:cNvSpPr>
          <p:nvPr>
            <p:ph type="sldNum" sz="quarter" idx="12"/>
          </p:nvPr>
        </p:nvSpPr>
        <p:spPr>
          <a:ln/>
        </p:spPr>
        <p:txBody>
          <a:bodyPr/>
          <a:lstStyle>
            <a:lvl1pPr>
              <a:defRPr/>
            </a:lvl1pPr>
          </a:lstStyle>
          <a:p>
            <a:fld id="{29EE87EC-A12B-42B2-9A71-45F1E3D452EB}" type="slidenum">
              <a:rPr lang="en-US" altLang="en-US"/>
              <a:pPr/>
              <a:t>‹#›</a:t>
            </a:fld>
            <a:endParaRPr lang="en-US" altLang="en-US"/>
          </a:p>
        </p:txBody>
      </p:sp>
    </p:spTree>
    <p:extLst>
      <p:ext uri="{BB962C8B-B14F-4D97-AF65-F5344CB8AC3E}">
        <p14:creationId xmlns:p14="http://schemas.microsoft.com/office/powerpoint/2010/main" val="1311780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B2A4DD7-11AC-FC53-D483-60E626931E4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0816D36-7EE7-582D-2C29-634A2DFE9A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E3421E8-F117-3269-AA1B-68068F493B95}"/>
              </a:ext>
            </a:extLst>
          </p:cNvPr>
          <p:cNvSpPr>
            <a:spLocks noGrp="1" noChangeArrowheads="1"/>
          </p:cNvSpPr>
          <p:nvPr>
            <p:ph type="sldNum" sz="quarter" idx="12"/>
          </p:nvPr>
        </p:nvSpPr>
        <p:spPr>
          <a:ln/>
        </p:spPr>
        <p:txBody>
          <a:bodyPr/>
          <a:lstStyle>
            <a:lvl1pPr>
              <a:defRPr/>
            </a:lvl1pPr>
          </a:lstStyle>
          <a:p>
            <a:fld id="{BE4D2D90-BD53-46B5-8102-48188E058736}" type="slidenum">
              <a:rPr lang="en-US" altLang="en-US"/>
              <a:pPr/>
              <a:t>‹#›</a:t>
            </a:fld>
            <a:endParaRPr lang="en-US" altLang="en-US"/>
          </a:p>
        </p:txBody>
      </p:sp>
    </p:spTree>
    <p:extLst>
      <p:ext uri="{BB962C8B-B14F-4D97-AF65-F5344CB8AC3E}">
        <p14:creationId xmlns:p14="http://schemas.microsoft.com/office/powerpoint/2010/main" val="3169170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720C36C-01F2-A1EC-FD49-4184AC2E7D8E}"/>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40D6A67-4318-8C6D-87DC-1CD3EC44A90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9FB8F320-634B-F98F-281D-173A93406D27}"/>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DDE91F12-8EF3-582F-9ABD-AE6619541BC7}"/>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71211AE8-02BB-F7EA-6C37-AEE146F37E41}"/>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085C7E86-DB83-48F4-819F-59AF6C922183}"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9719100-1E3E-420D-C6E5-70AD06867CD8}"/>
              </a:ext>
            </a:extLst>
          </p:cNvPr>
          <p:cNvSpPr>
            <a:spLocks noGrp="1" noChangeArrowheads="1"/>
          </p:cNvSpPr>
          <p:nvPr>
            <p:ph type="ctrTitle"/>
          </p:nvPr>
        </p:nvSpPr>
        <p:spPr>
          <a:xfrm>
            <a:off x="685800" y="533400"/>
            <a:ext cx="7772400" cy="3048000"/>
          </a:xfrm>
        </p:spPr>
        <p:txBody>
          <a:bodyPr/>
          <a:lstStyle/>
          <a:p>
            <a:pPr eaLnBrk="1" hangingPunct="1"/>
            <a:r>
              <a:rPr lang="en-US" altLang="en-US" b="1" u="sng">
                <a:solidFill>
                  <a:srgbClr val="C00000"/>
                </a:solidFill>
                <a:latin typeface="Times New Roman" panose="02020603050405020304" pitchFamily="18" charset="0"/>
                <a:cs typeface="Times New Roman" panose="02020603050405020304" pitchFamily="18" charset="0"/>
              </a:rPr>
              <a:t>CHAPTER - 5</a:t>
            </a:r>
            <a:br>
              <a:rPr lang="en-US" altLang="en-US" b="1" u="sng">
                <a:solidFill>
                  <a:srgbClr val="0000FF"/>
                </a:solidFill>
                <a:latin typeface="Times New Roman" panose="02020603050405020304" pitchFamily="18" charset="0"/>
                <a:cs typeface="Times New Roman" panose="02020603050405020304" pitchFamily="18" charset="0"/>
              </a:rPr>
            </a:br>
            <a:br>
              <a:rPr lang="en-US" altLang="en-US" b="1">
                <a:latin typeface="Times New Roman" panose="02020603050405020304" pitchFamily="18" charset="0"/>
                <a:cs typeface="Times New Roman" panose="02020603050405020304" pitchFamily="18" charset="0"/>
              </a:rPr>
            </a:br>
            <a:r>
              <a:rPr lang="en-US" altLang="en-US" b="1" u="sng">
                <a:solidFill>
                  <a:srgbClr val="7030A0"/>
                </a:solidFill>
                <a:latin typeface="Times New Roman" panose="02020603050405020304" pitchFamily="18" charset="0"/>
                <a:cs typeface="Times New Roman" panose="02020603050405020304" pitchFamily="18" charset="0"/>
              </a:rPr>
              <a:t>ACIDS, BASES AND SALTS</a:t>
            </a:r>
          </a:p>
        </p:txBody>
      </p:sp>
      <p:sp>
        <p:nvSpPr>
          <p:cNvPr id="2051" name="Rectangle 3">
            <a:extLst>
              <a:ext uri="{FF2B5EF4-FFF2-40B4-BE49-F238E27FC236}">
                <a16:creationId xmlns:a16="http://schemas.microsoft.com/office/drawing/2014/main" id="{E3E0B978-9392-D430-A10F-82456B21596E}"/>
              </a:ext>
            </a:extLst>
          </p:cNvPr>
          <p:cNvSpPr>
            <a:spLocks noGrp="1" noChangeArrowheads="1"/>
          </p:cNvSpPr>
          <p:nvPr>
            <p:ph type="subTitle" idx="1"/>
          </p:nvPr>
        </p:nvSpPr>
        <p:spPr>
          <a:xfrm>
            <a:off x="685800" y="3962400"/>
            <a:ext cx="7772400" cy="2362200"/>
          </a:xfrm>
        </p:spPr>
        <p:txBody>
          <a:bodyPr/>
          <a:lstStyle/>
          <a:p>
            <a:pPr algn="l" eaLnBrk="1" hangingPunct="1"/>
            <a:r>
              <a:rPr lang="en-US" altLang="en-US" sz="2400" b="1" u="sng">
                <a:solidFill>
                  <a:srgbClr val="FF3300"/>
                </a:solidFill>
                <a:latin typeface="Times New Roman" panose="02020603050405020304" pitchFamily="18" charset="0"/>
              </a:rPr>
              <a:t>CLASS</a:t>
            </a:r>
            <a:r>
              <a:rPr lang="en-US" altLang="en-US" sz="2400" b="1">
                <a:solidFill>
                  <a:srgbClr val="336600"/>
                </a:solidFill>
                <a:latin typeface="Times New Roman" panose="02020603050405020304" pitchFamily="18" charset="0"/>
              </a:rPr>
              <a:t>                             </a:t>
            </a:r>
            <a:r>
              <a:rPr lang="en-US" altLang="en-US" sz="2400" b="1">
                <a:solidFill>
                  <a:srgbClr val="0000FF"/>
                </a:solidFill>
                <a:latin typeface="Times New Roman" panose="02020603050405020304" pitchFamily="18" charset="0"/>
              </a:rPr>
              <a:t>:- VII </a:t>
            </a:r>
            <a:endParaRPr lang="en-US" altLang="en-US" sz="2400" b="1">
              <a:solidFill>
                <a:srgbClr val="336600"/>
              </a:solidFill>
              <a:latin typeface="Times New Roman" panose="02020603050405020304" pitchFamily="18" charset="0"/>
            </a:endParaRPr>
          </a:p>
          <a:p>
            <a:pPr algn="l" eaLnBrk="1" hangingPunct="1"/>
            <a:r>
              <a:rPr lang="en-US" altLang="en-US" sz="2400" b="1" u="sng">
                <a:solidFill>
                  <a:srgbClr val="FF3300"/>
                </a:solidFill>
                <a:latin typeface="Times New Roman" panose="02020603050405020304" pitchFamily="18" charset="0"/>
              </a:rPr>
              <a:t>SUBJECT</a:t>
            </a:r>
            <a:r>
              <a:rPr lang="en-US" altLang="en-US" sz="2400" b="1">
                <a:solidFill>
                  <a:srgbClr val="336600"/>
                </a:solidFill>
                <a:latin typeface="Times New Roman" panose="02020603050405020304" pitchFamily="18" charset="0"/>
              </a:rPr>
              <a:t>                        </a:t>
            </a:r>
            <a:r>
              <a:rPr lang="en-US" altLang="en-US" sz="2400" b="1">
                <a:solidFill>
                  <a:srgbClr val="0000FF"/>
                </a:solidFill>
                <a:latin typeface="Times New Roman" panose="02020603050405020304" pitchFamily="18" charset="0"/>
              </a:rPr>
              <a:t>:- SCIENCE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a:extLst>
              <a:ext uri="{FF2B5EF4-FFF2-40B4-BE49-F238E27FC236}">
                <a16:creationId xmlns:a16="http://schemas.microsoft.com/office/drawing/2014/main" id="{78BC910A-1F41-5CB6-F7BD-D928A7467A57}"/>
              </a:ext>
            </a:extLst>
          </p:cNvPr>
          <p:cNvSpPr>
            <a:spLocks noGrp="1" noChangeArrowheads="1"/>
          </p:cNvSpPr>
          <p:nvPr>
            <p:ph type="ctrTitle"/>
          </p:nvPr>
        </p:nvSpPr>
        <p:spPr>
          <a:xfrm>
            <a:off x="76200" y="76200"/>
            <a:ext cx="8915400" cy="688975"/>
          </a:xfrm>
        </p:spPr>
        <p:txBody>
          <a:bodyPr/>
          <a:lstStyle/>
          <a:p>
            <a:pPr algn="l" eaLnBrk="1" hangingPunct="1"/>
            <a:r>
              <a:rPr lang="en-US" altLang="en-US" sz="2800" b="1">
                <a:solidFill>
                  <a:srgbClr val="FF3300"/>
                </a:solidFill>
                <a:latin typeface="Times New Roman" panose="02020603050405020304" pitchFamily="18" charset="0"/>
                <a:cs typeface="Times New Roman" panose="02020603050405020304" pitchFamily="18" charset="0"/>
              </a:rPr>
              <a:t>d) </a:t>
            </a:r>
            <a:r>
              <a:rPr lang="en-US" altLang="en-US" sz="2800" b="1" u="sng">
                <a:solidFill>
                  <a:srgbClr val="FF3300"/>
                </a:solidFill>
                <a:latin typeface="Times New Roman" panose="02020603050405020304" pitchFamily="18" charset="0"/>
                <a:cs typeface="Times New Roman" panose="02020603050405020304" pitchFamily="18" charset="0"/>
              </a:rPr>
              <a:t>Effect of acids and bases on natural indicators</a:t>
            </a:r>
            <a:r>
              <a:rPr lang="en-US" altLang="en-US" sz="2800" b="1">
                <a:solidFill>
                  <a:srgbClr val="FF3300"/>
                </a:solidFill>
                <a:latin typeface="Times New Roman" panose="02020603050405020304" pitchFamily="18" charset="0"/>
                <a:cs typeface="Times New Roman" panose="02020603050405020304" pitchFamily="18" charset="0"/>
              </a:rPr>
              <a:t> :-</a:t>
            </a:r>
          </a:p>
        </p:txBody>
      </p:sp>
      <p:sp>
        <p:nvSpPr>
          <p:cNvPr id="11267" name="Rectangle 5">
            <a:extLst>
              <a:ext uri="{FF2B5EF4-FFF2-40B4-BE49-F238E27FC236}">
                <a16:creationId xmlns:a16="http://schemas.microsoft.com/office/drawing/2014/main" id="{E17BB13D-84C6-11B7-488B-61CBF000C1E4}"/>
              </a:ext>
            </a:extLst>
          </p:cNvPr>
          <p:cNvSpPr>
            <a:spLocks noGrp="1" noChangeArrowheads="1"/>
          </p:cNvSpPr>
          <p:nvPr>
            <p:ph type="subTitle" idx="1"/>
          </p:nvPr>
        </p:nvSpPr>
        <p:spPr>
          <a:xfrm>
            <a:off x="228600" y="762000"/>
            <a:ext cx="8763000" cy="5867400"/>
          </a:xfrm>
        </p:spPr>
        <p:txBody>
          <a:bodyPr/>
          <a:lstStyle/>
          <a:p>
            <a:pPr eaLnBrk="1" hangingPunct="1"/>
            <a:endParaRPr lang="en-US" altLang="en-US"/>
          </a:p>
        </p:txBody>
      </p:sp>
      <p:graphicFrame>
        <p:nvGraphicFramePr>
          <p:cNvPr id="20555" name="Group 75">
            <a:extLst>
              <a:ext uri="{FF2B5EF4-FFF2-40B4-BE49-F238E27FC236}">
                <a16:creationId xmlns:a16="http://schemas.microsoft.com/office/drawing/2014/main" id="{98A6026E-BEAD-1ED1-29AA-26B9A54D2A0D}"/>
              </a:ext>
            </a:extLst>
          </p:cNvPr>
          <p:cNvGraphicFramePr>
            <a:graphicFrameLocks noGrp="1"/>
          </p:cNvGraphicFramePr>
          <p:nvPr/>
        </p:nvGraphicFramePr>
        <p:xfrm>
          <a:off x="152400" y="1143000"/>
          <a:ext cx="8839200" cy="5343525"/>
        </p:xfrm>
        <a:graphic>
          <a:graphicData uri="http://schemas.openxmlformats.org/drawingml/2006/table">
            <a:tbl>
              <a:tblPr/>
              <a:tblGrid>
                <a:gridCol w="614363">
                  <a:extLst>
                    <a:ext uri="{9D8B030D-6E8A-4147-A177-3AD203B41FA5}">
                      <a16:colId xmlns:a16="http://schemas.microsoft.com/office/drawing/2014/main" val="20000"/>
                    </a:ext>
                  </a:extLst>
                </a:gridCol>
                <a:gridCol w="2832100">
                  <a:extLst>
                    <a:ext uri="{9D8B030D-6E8A-4147-A177-3AD203B41FA5}">
                      <a16:colId xmlns:a16="http://schemas.microsoft.com/office/drawing/2014/main" val="20001"/>
                    </a:ext>
                  </a:extLst>
                </a:gridCol>
                <a:gridCol w="1855787">
                  <a:extLst>
                    <a:ext uri="{9D8B030D-6E8A-4147-A177-3AD203B41FA5}">
                      <a16:colId xmlns:a16="http://schemas.microsoft.com/office/drawing/2014/main" val="20002"/>
                    </a:ext>
                  </a:extLst>
                </a:gridCol>
                <a:gridCol w="1768475">
                  <a:extLst>
                    <a:ext uri="{9D8B030D-6E8A-4147-A177-3AD203B41FA5}">
                      <a16:colId xmlns:a16="http://schemas.microsoft.com/office/drawing/2014/main" val="20003"/>
                    </a:ext>
                  </a:extLst>
                </a:gridCol>
                <a:gridCol w="1768475">
                  <a:extLst>
                    <a:ext uri="{9D8B030D-6E8A-4147-A177-3AD203B41FA5}">
                      <a16:colId xmlns:a16="http://schemas.microsoft.com/office/drawing/2014/main" val="20004"/>
                    </a:ext>
                  </a:extLst>
                </a:gridCol>
              </a:tblGrid>
              <a:tr h="5111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FF3300"/>
                          </a:solidFill>
                          <a:effectLst/>
                          <a:latin typeface="Arial" charset="0"/>
                        </a:rPr>
                        <a:t>Sl. 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FF3300"/>
                          </a:solidFill>
                          <a:effectLst/>
                          <a:latin typeface="Arial" charset="0"/>
                        </a:rPr>
                        <a:t>Name of Acid / Base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FF3300"/>
                          </a:solidFill>
                          <a:effectLst/>
                          <a:latin typeface="Arial" charset="0"/>
                        </a:rPr>
                        <a:t>Effect on litmus paper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FF3300"/>
                          </a:solidFill>
                          <a:effectLst/>
                          <a:latin typeface="Arial" charset="0"/>
                        </a:rPr>
                        <a:t>Effect on turmeric 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FF3300"/>
                          </a:solidFill>
                          <a:effectLst/>
                          <a:latin typeface="Arial" charset="0"/>
                        </a:rPr>
                        <a:t>Effect on china rose solution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11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Dilute hydrochloric acid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11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Dilute sulphuric acid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11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Dilute nitric acid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11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Dilute acetic acid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11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Dilute sodium hydroxide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11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Dilute ammonium hydroxide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11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Dilute calcium hydroxide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a:extLst>
              <a:ext uri="{FF2B5EF4-FFF2-40B4-BE49-F238E27FC236}">
                <a16:creationId xmlns:a16="http://schemas.microsoft.com/office/drawing/2014/main" id="{70CD5934-D623-E489-8263-61C39032F1BE}"/>
              </a:ext>
            </a:extLst>
          </p:cNvPr>
          <p:cNvSpPr>
            <a:spLocks noGrp="1" noChangeArrowheads="1"/>
          </p:cNvSpPr>
          <p:nvPr>
            <p:ph type="ctrTitle"/>
          </p:nvPr>
        </p:nvSpPr>
        <p:spPr>
          <a:xfrm>
            <a:off x="76200" y="76200"/>
            <a:ext cx="7772400" cy="612775"/>
          </a:xfrm>
        </p:spPr>
        <p:txBody>
          <a:bodyPr/>
          <a:lstStyle/>
          <a:p>
            <a:pPr algn="l" eaLnBrk="1" hangingPunct="1"/>
            <a:r>
              <a:rPr lang="en-US" altLang="en-US" sz="2800" b="1">
                <a:solidFill>
                  <a:srgbClr val="FF3300"/>
                </a:solidFill>
                <a:latin typeface="Times New Roman" panose="02020603050405020304" pitchFamily="18" charset="0"/>
                <a:cs typeface="Times New Roman" panose="02020603050405020304" pitchFamily="18" charset="0"/>
              </a:rPr>
              <a:t>7) </a:t>
            </a:r>
            <a:r>
              <a:rPr lang="en-US" altLang="en-US" sz="2800" b="1" u="sng">
                <a:solidFill>
                  <a:srgbClr val="FF3300"/>
                </a:solidFill>
                <a:latin typeface="Times New Roman" panose="02020603050405020304" pitchFamily="18" charset="0"/>
                <a:cs typeface="Times New Roman" panose="02020603050405020304" pitchFamily="18" charset="0"/>
              </a:rPr>
              <a:t>Neutralisation </a:t>
            </a:r>
            <a:r>
              <a:rPr lang="en-US" altLang="en-US" sz="2800" b="1">
                <a:solidFill>
                  <a:srgbClr val="FF3300"/>
                </a:solidFill>
                <a:latin typeface="Times New Roman" panose="02020603050405020304" pitchFamily="18" charset="0"/>
                <a:cs typeface="Times New Roman" panose="02020603050405020304" pitchFamily="18" charset="0"/>
              </a:rPr>
              <a:t>:-</a:t>
            </a:r>
          </a:p>
        </p:txBody>
      </p:sp>
      <p:sp>
        <p:nvSpPr>
          <p:cNvPr id="12291" name="Rectangle 5">
            <a:extLst>
              <a:ext uri="{FF2B5EF4-FFF2-40B4-BE49-F238E27FC236}">
                <a16:creationId xmlns:a16="http://schemas.microsoft.com/office/drawing/2014/main" id="{C191A282-7203-29F8-4DB0-2279D572DE70}"/>
              </a:ext>
            </a:extLst>
          </p:cNvPr>
          <p:cNvSpPr>
            <a:spLocks noGrp="1" noChangeArrowheads="1"/>
          </p:cNvSpPr>
          <p:nvPr>
            <p:ph type="subTitle" idx="1"/>
          </p:nvPr>
        </p:nvSpPr>
        <p:spPr>
          <a:xfrm>
            <a:off x="152400" y="762000"/>
            <a:ext cx="8839200" cy="5562600"/>
          </a:xfrm>
        </p:spPr>
        <p:txBody>
          <a:bodyPr/>
          <a:lstStyle/>
          <a:p>
            <a:pPr algn="l" eaLnBrk="1" hangingPunct="1"/>
            <a:r>
              <a:rPr lang="en-US" altLang="en-US" sz="2400" b="1"/>
              <a:t>   </a:t>
            </a:r>
            <a:r>
              <a:rPr lang="en-US" altLang="en-US" sz="2400" b="1">
                <a:solidFill>
                  <a:srgbClr val="0000FF"/>
                </a:solidFill>
              </a:rPr>
              <a:t>The reaction between an acid and a base is called neutralisation.</a:t>
            </a:r>
          </a:p>
          <a:p>
            <a:pPr algn="l" eaLnBrk="1" hangingPunct="1"/>
            <a:r>
              <a:rPr lang="en-US" altLang="en-US" sz="2400" b="1">
                <a:solidFill>
                  <a:srgbClr val="0000FF"/>
                </a:solidFill>
              </a:rPr>
              <a:t>   In a neutralisation reaction salt and water are formed.</a:t>
            </a:r>
          </a:p>
          <a:p>
            <a:pPr algn="l" eaLnBrk="1" hangingPunct="1"/>
            <a:r>
              <a:rPr lang="en-US" altLang="en-US" sz="2400" b="1">
                <a:solidFill>
                  <a:srgbClr val="FF3300"/>
                </a:solidFill>
              </a:rPr>
              <a:t>   </a:t>
            </a:r>
            <a:r>
              <a:rPr lang="en-US" altLang="en-US" sz="2800" b="1" u="sng">
                <a:solidFill>
                  <a:srgbClr val="FF3300"/>
                </a:solidFill>
                <a:latin typeface="Times New Roman" panose="02020603050405020304" pitchFamily="18" charset="0"/>
                <a:cs typeface="Times New Roman" panose="02020603050405020304" pitchFamily="18" charset="0"/>
              </a:rPr>
              <a:t>Process of neutralisation </a:t>
            </a:r>
            <a:r>
              <a:rPr lang="en-US" altLang="en-US" sz="2800" b="1">
                <a:solidFill>
                  <a:srgbClr val="FF3300"/>
                </a:solidFill>
                <a:latin typeface="Times New Roman" panose="02020603050405020304" pitchFamily="18" charset="0"/>
                <a:cs typeface="Times New Roman" panose="02020603050405020304" pitchFamily="18" charset="0"/>
              </a:rPr>
              <a:t>:-</a:t>
            </a:r>
          </a:p>
          <a:p>
            <a:pPr algn="l" eaLnBrk="1" hangingPunct="1"/>
            <a:r>
              <a:rPr lang="en-US" altLang="en-US" sz="2400" b="1">
                <a:solidFill>
                  <a:srgbClr val="0000FF"/>
                </a:solidFill>
              </a:rPr>
              <a:t>   Take some dilute hydrochloric acid in a test tube. Add </a:t>
            </a:r>
          </a:p>
          <a:p>
            <a:pPr algn="l" eaLnBrk="1" hangingPunct="1"/>
            <a:r>
              <a:rPr lang="en-US" altLang="en-US" sz="2400" b="1">
                <a:solidFill>
                  <a:srgbClr val="0000FF"/>
                </a:solidFill>
              </a:rPr>
              <a:t>2 – 3 drops of phenolphthalein to it. The solution will be </a:t>
            </a:r>
          </a:p>
          <a:p>
            <a:pPr algn="l" eaLnBrk="1" hangingPunct="1"/>
            <a:r>
              <a:rPr lang="en-US" altLang="en-US" sz="2400" b="1">
                <a:solidFill>
                  <a:srgbClr val="0000FF"/>
                </a:solidFill>
              </a:rPr>
              <a:t>colourless. Add dilute sodium hydroxide solution to it drop </a:t>
            </a:r>
          </a:p>
          <a:p>
            <a:pPr algn="l" eaLnBrk="1" hangingPunct="1"/>
            <a:r>
              <a:rPr lang="en-US" altLang="en-US" sz="2400" b="1">
                <a:solidFill>
                  <a:srgbClr val="0000FF"/>
                </a:solidFill>
              </a:rPr>
              <a:t>by drop and stir it. Continue adding sodium hydroxide drop </a:t>
            </a:r>
          </a:p>
          <a:p>
            <a:pPr algn="l" eaLnBrk="1" hangingPunct="1"/>
            <a:r>
              <a:rPr lang="en-US" altLang="en-US" sz="2400" b="1">
                <a:solidFill>
                  <a:srgbClr val="0000FF"/>
                </a:solidFill>
              </a:rPr>
              <a:t>by drop till the solution becomes pink in colour.</a:t>
            </a:r>
          </a:p>
          <a:p>
            <a:pPr algn="l" eaLnBrk="1" hangingPunct="1"/>
            <a:r>
              <a:rPr lang="en-US" altLang="en-US" sz="2400" b="1">
                <a:solidFill>
                  <a:srgbClr val="0000FF"/>
                </a:solidFill>
              </a:rPr>
              <a:t>    When an acidic solution is mixed with a suitable amount of a basic solution, it becomes a neutral solution.</a:t>
            </a:r>
          </a:p>
          <a:p>
            <a:pPr algn="l" eaLnBrk="1" hangingPunct="1"/>
            <a:r>
              <a:rPr lang="en-US" altLang="en-US" sz="2400" b="1">
                <a:solidFill>
                  <a:srgbClr val="0000FF"/>
                </a:solidFill>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a:extLst>
              <a:ext uri="{FF2B5EF4-FFF2-40B4-BE49-F238E27FC236}">
                <a16:creationId xmlns:a16="http://schemas.microsoft.com/office/drawing/2014/main" id="{EECB6350-5706-D7AA-3B0B-9EEF4CF5A9D7}"/>
              </a:ext>
            </a:extLst>
          </p:cNvPr>
          <p:cNvSpPr>
            <a:spLocks noGrp="1" noChangeArrowheads="1"/>
          </p:cNvSpPr>
          <p:nvPr>
            <p:ph type="ctrTitle"/>
          </p:nvPr>
        </p:nvSpPr>
        <p:spPr>
          <a:xfrm>
            <a:off x="76200" y="76200"/>
            <a:ext cx="7772400" cy="612775"/>
          </a:xfrm>
        </p:spPr>
        <p:txBody>
          <a:bodyPr/>
          <a:lstStyle/>
          <a:p>
            <a:pPr algn="l" eaLnBrk="1" hangingPunct="1"/>
            <a:r>
              <a:rPr lang="en-US" altLang="en-US" sz="2800" b="1">
                <a:solidFill>
                  <a:srgbClr val="FF3300"/>
                </a:solidFill>
                <a:latin typeface="Times New Roman" panose="02020603050405020304" pitchFamily="18" charset="0"/>
                <a:cs typeface="Times New Roman" panose="02020603050405020304" pitchFamily="18" charset="0"/>
              </a:rPr>
              <a:t>8) </a:t>
            </a:r>
            <a:r>
              <a:rPr lang="en-US" altLang="en-US" sz="2800" b="1" u="sng">
                <a:solidFill>
                  <a:srgbClr val="FF3300"/>
                </a:solidFill>
                <a:latin typeface="Times New Roman" panose="02020603050405020304" pitchFamily="18" charset="0"/>
                <a:cs typeface="Times New Roman" panose="02020603050405020304" pitchFamily="18" charset="0"/>
              </a:rPr>
              <a:t>Salts</a:t>
            </a:r>
            <a:r>
              <a:rPr lang="en-US" altLang="en-US" sz="2800" b="1">
                <a:solidFill>
                  <a:srgbClr val="FF3300"/>
                </a:solidFill>
                <a:latin typeface="Times New Roman" panose="02020603050405020304" pitchFamily="18" charset="0"/>
                <a:cs typeface="Times New Roman" panose="02020603050405020304" pitchFamily="18" charset="0"/>
              </a:rPr>
              <a:t> :-</a:t>
            </a:r>
          </a:p>
        </p:txBody>
      </p:sp>
      <p:sp>
        <p:nvSpPr>
          <p:cNvPr id="13315" name="Rectangle 5">
            <a:extLst>
              <a:ext uri="{FF2B5EF4-FFF2-40B4-BE49-F238E27FC236}">
                <a16:creationId xmlns:a16="http://schemas.microsoft.com/office/drawing/2014/main" id="{C6F40543-A0CE-740B-4277-7B0867F9989C}"/>
              </a:ext>
            </a:extLst>
          </p:cNvPr>
          <p:cNvSpPr>
            <a:spLocks noGrp="1" noChangeArrowheads="1"/>
          </p:cNvSpPr>
          <p:nvPr>
            <p:ph type="subTitle" idx="1"/>
          </p:nvPr>
        </p:nvSpPr>
        <p:spPr>
          <a:xfrm>
            <a:off x="228600" y="762000"/>
            <a:ext cx="8686800" cy="5715000"/>
          </a:xfrm>
        </p:spPr>
        <p:txBody>
          <a:bodyPr/>
          <a:lstStyle/>
          <a:p>
            <a:pPr algn="l" eaLnBrk="1" hangingPunct="1"/>
            <a:r>
              <a:rPr lang="en-US" altLang="en-US" sz="2400" b="1">
                <a:solidFill>
                  <a:srgbClr val="0000FF"/>
                </a:solidFill>
              </a:rPr>
              <a:t>   Salts are substances formed by the reaction between acids and bases.</a:t>
            </a:r>
          </a:p>
          <a:p>
            <a:pPr algn="l" eaLnBrk="1" hangingPunct="1"/>
            <a:endParaRPr lang="en-US" altLang="en-US" sz="2400" b="1">
              <a:solidFill>
                <a:srgbClr val="0000FF"/>
              </a:solidFill>
            </a:endParaRPr>
          </a:p>
          <a:p>
            <a:pPr algn="l" eaLnBrk="1" hangingPunct="1"/>
            <a:r>
              <a:rPr lang="en-US" altLang="en-US" sz="2400" b="1">
                <a:solidFill>
                  <a:srgbClr val="0000FF"/>
                </a:solidFill>
              </a:rPr>
              <a:t>   Acid  +  Base                          Salt  +  Water</a:t>
            </a:r>
          </a:p>
          <a:p>
            <a:pPr algn="l" eaLnBrk="1" hangingPunct="1"/>
            <a:endParaRPr lang="en-US" altLang="en-US" sz="2400" b="1">
              <a:solidFill>
                <a:srgbClr val="0000FF"/>
              </a:solidFill>
            </a:endParaRPr>
          </a:p>
          <a:p>
            <a:pPr algn="l" eaLnBrk="1" hangingPunct="1"/>
            <a:r>
              <a:rPr lang="en-US" altLang="en-US" sz="2400" b="1">
                <a:solidFill>
                  <a:srgbClr val="0000FF"/>
                </a:solidFill>
              </a:rPr>
              <a:t>   Eg :- Hydrochloric acid reacts with sodium hydroxide to form Sodium chloride and water.</a:t>
            </a:r>
          </a:p>
          <a:p>
            <a:pPr algn="l" eaLnBrk="1" hangingPunct="1"/>
            <a:endParaRPr lang="en-US" altLang="en-US" sz="2400" b="1">
              <a:solidFill>
                <a:srgbClr val="0000FF"/>
              </a:solidFill>
            </a:endParaRPr>
          </a:p>
          <a:p>
            <a:pPr algn="l" eaLnBrk="1" hangingPunct="1"/>
            <a:r>
              <a:rPr lang="en-US" altLang="en-US" sz="2400" b="1">
                <a:solidFill>
                  <a:srgbClr val="0000FF"/>
                </a:solidFill>
              </a:rPr>
              <a:t>Hydrochloric  +  Sodium                          Sodium  +  Water </a:t>
            </a:r>
          </a:p>
          <a:p>
            <a:pPr algn="l" eaLnBrk="1" hangingPunct="1"/>
            <a:r>
              <a:rPr lang="en-US" altLang="en-US" sz="2400" b="1">
                <a:solidFill>
                  <a:srgbClr val="0000FF"/>
                </a:solidFill>
              </a:rPr>
              <a:t>      acid             hydroxide                        chloride</a:t>
            </a:r>
          </a:p>
          <a:p>
            <a:pPr algn="l" eaLnBrk="1" hangingPunct="1"/>
            <a:r>
              <a:rPr lang="en-US" altLang="en-US" sz="2400" b="1">
                <a:solidFill>
                  <a:srgbClr val="0000FF"/>
                </a:solidFill>
              </a:rPr>
              <a:t>    (Acid)              (Base)                               (Salt)</a:t>
            </a:r>
          </a:p>
        </p:txBody>
      </p:sp>
      <p:sp>
        <p:nvSpPr>
          <p:cNvPr id="13316" name="Line 6">
            <a:extLst>
              <a:ext uri="{FF2B5EF4-FFF2-40B4-BE49-F238E27FC236}">
                <a16:creationId xmlns:a16="http://schemas.microsoft.com/office/drawing/2014/main" id="{340B0DD7-F884-CC00-0C97-4B481675EDB5}"/>
              </a:ext>
            </a:extLst>
          </p:cNvPr>
          <p:cNvSpPr>
            <a:spLocks noChangeShapeType="1"/>
          </p:cNvSpPr>
          <p:nvPr/>
        </p:nvSpPr>
        <p:spPr bwMode="auto">
          <a:xfrm>
            <a:off x="2743200" y="2209800"/>
            <a:ext cx="1828800" cy="0"/>
          </a:xfrm>
          <a:prstGeom prst="line">
            <a:avLst/>
          </a:prstGeom>
          <a:noFill/>
          <a:ln w="254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17" name="Line 7">
            <a:extLst>
              <a:ext uri="{FF2B5EF4-FFF2-40B4-BE49-F238E27FC236}">
                <a16:creationId xmlns:a16="http://schemas.microsoft.com/office/drawing/2014/main" id="{DECE3B55-9B62-71D7-5FBB-1373EEB1B68B}"/>
              </a:ext>
            </a:extLst>
          </p:cNvPr>
          <p:cNvSpPr>
            <a:spLocks noChangeShapeType="1"/>
          </p:cNvSpPr>
          <p:nvPr/>
        </p:nvSpPr>
        <p:spPr bwMode="auto">
          <a:xfrm>
            <a:off x="4038600" y="4572000"/>
            <a:ext cx="1828800" cy="0"/>
          </a:xfrm>
          <a:prstGeom prst="line">
            <a:avLst/>
          </a:prstGeom>
          <a:noFill/>
          <a:ln w="25400">
            <a:solidFill>
              <a:srgbClr val="0000FF"/>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a:extLst>
              <a:ext uri="{FF2B5EF4-FFF2-40B4-BE49-F238E27FC236}">
                <a16:creationId xmlns:a16="http://schemas.microsoft.com/office/drawing/2014/main" id="{9D6D9E57-2F63-0DD1-9AD4-A985DE813EE1}"/>
              </a:ext>
            </a:extLst>
          </p:cNvPr>
          <p:cNvSpPr>
            <a:spLocks noGrp="1" noChangeArrowheads="1"/>
          </p:cNvSpPr>
          <p:nvPr>
            <p:ph type="ctrTitle"/>
          </p:nvPr>
        </p:nvSpPr>
        <p:spPr>
          <a:xfrm>
            <a:off x="76200" y="76200"/>
            <a:ext cx="7772400" cy="533400"/>
          </a:xfrm>
        </p:spPr>
        <p:txBody>
          <a:bodyPr/>
          <a:lstStyle/>
          <a:p>
            <a:pPr algn="l" eaLnBrk="1" hangingPunct="1"/>
            <a:r>
              <a:rPr lang="en-US" altLang="en-US" sz="2800" b="1">
                <a:solidFill>
                  <a:srgbClr val="FF3300"/>
                </a:solidFill>
                <a:latin typeface="Times New Roman" panose="02020603050405020304" pitchFamily="18" charset="0"/>
                <a:cs typeface="Times New Roman" panose="02020603050405020304" pitchFamily="18" charset="0"/>
              </a:rPr>
              <a:t>8) </a:t>
            </a:r>
            <a:r>
              <a:rPr lang="en-US" altLang="en-US" sz="2800" b="1" u="sng">
                <a:solidFill>
                  <a:srgbClr val="FF3300"/>
                </a:solidFill>
                <a:latin typeface="Times New Roman" panose="02020603050405020304" pitchFamily="18" charset="0"/>
                <a:cs typeface="Times New Roman" panose="02020603050405020304" pitchFamily="18" charset="0"/>
              </a:rPr>
              <a:t>Neutralisation in everyday life</a:t>
            </a:r>
            <a:r>
              <a:rPr lang="en-US" altLang="en-US" sz="2800" b="1">
                <a:solidFill>
                  <a:srgbClr val="FF3300"/>
                </a:solidFill>
                <a:latin typeface="Times New Roman" panose="02020603050405020304" pitchFamily="18" charset="0"/>
                <a:cs typeface="Times New Roman" panose="02020603050405020304" pitchFamily="18" charset="0"/>
              </a:rPr>
              <a:t> :-</a:t>
            </a:r>
          </a:p>
        </p:txBody>
      </p:sp>
      <p:sp>
        <p:nvSpPr>
          <p:cNvPr id="14339" name="Rectangle 5">
            <a:extLst>
              <a:ext uri="{FF2B5EF4-FFF2-40B4-BE49-F238E27FC236}">
                <a16:creationId xmlns:a16="http://schemas.microsoft.com/office/drawing/2014/main" id="{81DE4B64-C253-4D0B-7B9B-92E1EDEE34A1}"/>
              </a:ext>
            </a:extLst>
          </p:cNvPr>
          <p:cNvSpPr>
            <a:spLocks noGrp="1" noChangeArrowheads="1"/>
          </p:cNvSpPr>
          <p:nvPr>
            <p:ph type="subTitle" idx="1"/>
          </p:nvPr>
        </p:nvSpPr>
        <p:spPr>
          <a:xfrm>
            <a:off x="152400" y="685800"/>
            <a:ext cx="8915400" cy="5943600"/>
          </a:xfrm>
        </p:spPr>
        <p:txBody>
          <a:bodyPr/>
          <a:lstStyle/>
          <a:p>
            <a:pPr algn="l" eaLnBrk="1" hangingPunct="1">
              <a:lnSpc>
                <a:spcPct val="90000"/>
              </a:lnSpc>
            </a:pPr>
            <a:r>
              <a:rPr lang="en-US" altLang="en-US" sz="2400" b="1">
                <a:solidFill>
                  <a:srgbClr val="FF3300"/>
                </a:solidFill>
              </a:rPr>
              <a:t>  i) </a:t>
            </a:r>
            <a:r>
              <a:rPr lang="en-US" altLang="en-US" sz="2400" b="1" u="sng">
                <a:solidFill>
                  <a:srgbClr val="FF3300"/>
                </a:solidFill>
              </a:rPr>
              <a:t>Indigestion :-</a:t>
            </a:r>
            <a:r>
              <a:rPr lang="en-US" altLang="en-US" sz="2000" b="1">
                <a:solidFill>
                  <a:srgbClr val="0000FF"/>
                </a:solidFill>
              </a:rPr>
              <a:t>  </a:t>
            </a:r>
            <a:r>
              <a:rPr lang="en-US" altLang="en-US" sz="2400" b="1">
                <a:solidFill>
                  <a:srgbClr val="0000FF"/>
                </a:solidFill>
              </a:rPr>
              <a:t>If the stomach produces too much hydrochloric acid, it causes indigestion. It can be neutralised by taking an antacid like Milk of magnesia (Magnesium hydroxide) which is basic.</a:t>
            </a:r>
          </a:p>
          <a:p>
            <a:pPr algn="l" eaLnBrk="1" hangingPunct="1">
              <a:lnSpc>
                <a:spcPct val="90000"/>
              </a:lnSpc>
            </a:pPr>
            <a:r>
              <a:rPr lang="en-US" altLang="en-US" sz="2400" b="1">
                <a:solidFill>
                  <a:srgbClr val="0000FF"/>
                </a:solidFill>
              </a:rPr>
              <a:t> </a:t>
            </a:r>
            <a:r>
              <a:rPr lang="en-US" altLang="en-US" sz="2400" b="1">
                <a:solidFill>
                  <a:srgbClr val="FF3300"/>
                </a:solidFill>
              </a:rPr>
              <a:t>ii) </a:t>
            </a:r>
            <a:r>
              <a:rPr lang="en-US" altLang="en-US" sz="2400" b="1" u="sng">
                <a:solidFill>
                  <a:srgbClr val="FF3300"/>
                </a:solidFill>
              </a:rPr>
              <a:t>Ant sting :-</a:t>
            </a:r>
            <a:r>
              <a:rPr lang="en-US" altLang="en-US" sz="2000" b="1">
                <a:solidFill>
                  <a:srgbClr val="0000FF"/>
                </a:solidFill>
              </a:rPr>
              <a:t>    </a:t>
            </a:r>
            <a:r>
              <a:rPr lang="en-US" altLang="en-US" sz="2400" b="1">
                <a:solidFill>
                  <a:srgbClr val="0000FF"/>
                </a:solidFill>
              </a:rPr>
              <a:t>When an ant bites, it injects formic acid. It can be neutralised by applying baking soda or calamine which are basic.</a:t>
            </a:r>
          </a:p>
          <a:p>
            <a:pPr algn="l" eaLnBrk="1" hangingPunct="1">
              <a:lnSpc>
                <a:spcPct val="90000"/>
              </a:lnSpc>
            </a:pPr>
            <a:r>
              <a:rPr lang="en-US" altLang="en-US" sz="2400" b="1">
                <a:solidFill>
                  <a:srgbClr val="FF3300"/>
                </a:solidFill>
              </a:rPr>
              <a:t>iii) </a:t>
            </a:r>
            <a:r>
              <a:rPr lang="en-US" altLang="en-US" sz="2400" b="1" u="sng">
                <a:solidFill>
                  <a:srgbClr val="FF3300"/>
                </a:solidFill>
              </a:rPr>
              <a:t>Soil treatment :-</a:t>
            </a:r>
            <a:r>
              <a:rPr lang="en-US" altLang="en-US" sz="2400" b="1" u="sng">
                <a:solidFill>
                  <a:srgbClr val="0000FF"/>
                </a:solidFill>
              </a:rPr>
              <a:t> </a:t>
            </a:r>
            <a:r>
              <a:rPr lang="en-US" altLang="en-US" sz="2000" b="1">
                <a:solidFill>
                  <a:srgbClr val="0000FF"/>
                </a:solidFill>
              </a:rPr>
              <a:t> </a:t>
            </a:r>
            <a:r>
              <a:rPr lang="en-US" altLang="en-US" sz="2400" b="1">
                <a:solidFill>
                  <a:srgbClr val="0000FF"/>
                </a:solidFill>
              </a:rPr>
              <a:t>Plants do not grow well if the soil is too acidic or too basic. If the soil is acidic it can be neutralised by adding quick lime (Calcium oxide) or slaked lime (Calcium hydroxide) which are basic. If the soil is basic it can be neutralised by adding organic matter which releases acids.</a:t>
            </a:r>
          </a:p>
          <a:p>
            <a:pPr algn="l" eaLnBrk="1" hangingPunct="1">
              <a:lnSpc>
                <a:spcPct val="90000"/>
              </a:lnSpc>
            </a:pPr>
            <a:r>
              <a:rPr lang="en-US" altLang="en-US" sz="2400" b="1">
                <a:solidFill>
                  <a:srgbClr val="FF3300"/>
                </a:solidFill>
              </a:rPr>
              <a:t>iv) </a:t>
            </a:r>
            <a:r>
              <a:rPr lang="en-US" altLang="en-US" sz="2400" b="1" u="sng">
                <a:solidFill>
                  <a:srgbClr val="FF3300"/>
                </a:solidFill>
              </a:rPr>
              <a:t>Factory wastes :-</a:t>
            </a:r>
            <a:r>
              <a:rPr lang="en-US" altLang="en-US" sz="2400" b="1">
                <a:solidFill>
                  <a:srgbClr val="0000FF"/>
                </a:solidFill>
              </a:rPr>
              <a:t> Factory wastes which are sent into water bodies contain acids which can kill fishes and other organisms. It can be neutralised by adding basic substances.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a:extLst>
              <a:ext uri="{FF2B5EF4-FFF2-40B4-BE49-F238E27FC236}">
                <a16:creationId xmlns:a16="http://schemas.microsoft.com/office/drawing/2014/main" id="{1799D0E4-5E36-23CD-DF48-6CEB2421FA54}"/>
              </a:ext>
            </a:extLst>
          </p:cNvPr>
          <p:cNvSpPr>
            <a:spLocks noGrp="1" noChangeArrowheads="1"/>
          </p:cNvSpPr>
          <p:nvPr>
            <p:ph type="ctrTitle"/>
          </p:nvPr>
        </p:nvSpPr>
        <p:spPr>
          <a:xfrm>
            <a:off x="76200" y="76200"/>
            <a:ext cx="8839200" cy="533400"/>
          </a:xfrm>
        </p:spPr>
        <p:txBody>
          <a:bodyPr/>
          <a:lstStyle/>
          <a:p>
            <a:pPr algn="l" eaLnBrk="1" hangingPunct="1"/>
            <a:r>
              <a:rPr lang="en-US" altLang="en-US" sz="2800" b="1">
                <a:solidFill>
                  <a:srgbClr val="FF3300"/>
                </a:solidFill>
                <a:latin typeface="Times New Roman" panose="02020603050405020304" pitchFamily="18" charset="0"/>
                <a:cs typeface="Times New Roman" panose="02020603050405020304" pitchFamily="18" charset="0"/>
              </a:rPr>
              <a:t>1) </a:t>
            </a:r>
            <a:r>
              <a:rPr lang="en-US" altLang="en-US" sz="2800" b="1" u="sng">
                <a:solidFill>
                  <a:srgbClr val="FF3300"/>
                </a:solidFill>
                <a:latin typeface="Times New Roman" panose="02020603050405020304" pitchFamily="18" charset="0"/>
                <a:cs typeface="Times New Roman" panose="02020603050405020304" pitchFamily="18" charset="0"/>
              </a:rPr>
              <a:t>Tastes of some common edible substances </a:t>
            </a:r>
            <a:r>
              <a:rPr lang="en-US" altLang="en-US" sz="2800" b="1">
                <a:solidFill>
                  <a:srgbClr val="FF3300"/>
                </a:solidFill>
                <a:latin typeface="Times New Roman" panose="02020603050405020304" pitchFamily="18" charset="0"/>
                <a:cs typeface="Times New Roman" panose="02020603050405020304" pitchFamily="18" charset="0"/>
              </a:rPr>
              <a:t>:-</a:t>
            </a:r>
          </a:p>
        </p:txBody>
      </p:sp>
      <p:sp>
        <p:nvSpPr>
          <p:cNvPr id="3075" name="Rectangle 5">
            <a:extLst>
              <a:ext uri="{FF2B5EF4-FFF2-40B4-BE49-F238E27FC236}">
                <a16:creationId xmlns:a16="http://schemas.microsoft.com/office/drawing/2014/main" id="{A8DD7EC7-6163-EB46-6513-E80FCAFCDEC5}"/>
              </a:ext>
            </a:extLst>
          </p:cNvPr>
          <p:cNvSpPr>
            <a:spLocks noGrp="1" noChangeArrowheads="1"/>
          </p:cNvSpPr>
          <p:nvPr>
            <p:ph type="subTitle" idx="1"/>
          </p:nvPr>
        </p:nvSpPr>
        <p:spPr>
          <a:xfrm>
            <a:off x="152400" y="533400"/>
            <a:ext cx="8915400" cy="5867400"/>
          </a:xfrm>
        </p:spPr>
        <p:txBody>
          <a:bodyPr/>
          <a:lstStyle/>
          <a:p>
            <a:pPr algn="l" eaLnBrk="1" hangingPunct="1"/>
            <a:r>
              <a:rPr lang="en-US" altLang="en-US" sz="2000" b="1"/>
              <a:t>     </a:t>
            </a:r>
            <a:r>
              <a:rPr lang="en-US" altLang="en-US" sz="2400" b="1">
                <a:solidFill>
                  <a:srgbClr val="0000FF"/>
                </a:solidFill>
              </a:rPr>
              <a:t>Edible substances have different tastes. Some have sour taste, some have bitter taste, some have sweet taste and some have salty taste.</a:t>
            </a:r>
          </a:p>
        </p:txBody>
      </p:sp>
      <p:graphicFrame>
        <p:nvGraphicFramePr>
          <p:cNvPr id="4288" name="Group 192">
            <a:extLst>
              <a:ext uri="{FF2B5EF4-FFF2-40B4-BE49-F238E27FC236}">
                <a16:creationId xmlns:a16="http://schemas.microsoft.com/office/drawing/2014/main" id="{A4E4CAF9-BA5F-A452-24DA-A51CAA48C7B0}"/>
              </a:ext>
            </a:extLst>
          </p:cNvPr>
          <p:cNvGraphicFramePr>
            <a:graphicFrameLocks noGrp="1"/>
          </p:cNvGraphicFramePr>
          <p:nvPr/>
        </p:nvGraphicFramePr>
        <p:xfrm>
          <a:off x="533400" y="1676400"/>
          <a:ext cx="8077200" cy="5151438"/>
        </p:xfrm>
        <a:graphic>
          <a:graphicData uri="http://schemas.openxmlformats.org/drawingml/2006/table">
            <a:tbl>
              <a:tblPr/>
              <a:tblGrid>
                <a:gridCol w="1111250">
                  <a:extLst>
                    <a:ext uri="{9D8B030D-6E8A-4147-A177-3AD203B41FA5}">
                      <a16:colId xmlns:a16="http://schemas.microsoft.com/office/drawing/2014/main" val="20000"/>
                    </a:ext>
                  </a:extLst>
                </a:gridCol>
                <a:gridCol w="4273550">
                  <a:extLst>
                    <a:ext uri="{9D8B030D-6E8A-4147-A177-3AD203B41FA5}">
                      <a16:colId xmlns:a16="http://schemas.microsoft.com/office/drawing/2014/main" val="20001"/>
                    </a:ext>
                  </a:extLst>
                </a:gridCol>
                <a:gridCol w="2692400">
                  <a:extLst>
                    <a:ext uri="{9D8B030D-6E8A-4147-A177-3AD203B41FA5}">
                      <a16:colId xmlns:a16="http://schemas.microsoft.com/office/drawing/2014/main" val="20002"/>
                    </a:ext>
                  </a:extLst>
                </a:gridCol>
              </a:tblGrid>
              <a:tr h="3962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FF3300"/>
                          </a:solidFill>
                          <a:effectLst/>
                          <a:latin typeface="Arial" charset="0"/>
                        </a:rPr>
                        <a:t>Sl.No.</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FF3300"/>
                          </a:solidFill>
                          <a:effectLst/>
                          <a:latin typeface="Arial" charset="0"/>
                        </a:rPr>
                        <a:t>Substance</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FF3300"/>
                          </a:solidFill>
                          <a:effectLst/>
                          <a:latin typeface="Arial" charset="0"/>
                        </a:rPr>
                        <a:t>Taste</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2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1</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Lemon juice</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Sour</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2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2</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Orange juice</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Sour/Sweet</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2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3</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Vinegar</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Sour</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62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4</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Curd</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Sour</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62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5</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Tamarind</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Sour</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62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6</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Sugar</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Sweet</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62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7</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Common salt</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Salty</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62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8</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Amla</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Sour</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962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9</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Baking soda</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Bitter</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962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10</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Grapes</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Sour/Sweet</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62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11</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Unripe mango</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Sour</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962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12</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Glucose</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Sweet</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a:extLst>
              <a:ext uri="{FF2B5EF4-FFF2-40B4-BE49-F238E27FC236}">
                <a16:creationId xmlns:a16="http://schemas.microsoft.com/office/drawing/2014/main" id="{5FD23423-1389-9949-1808-00675143FC20}"/>
              </a:ext>
            </a:extLst>
          </p:cNvPr>
          <p:cNvSpPr>
            <a:spLocks noGrp="1" noChangeArrowheads="1"/>
          </p:cNvSpPr>
          <p:nvPr>
            <p:ph type="ctrTitle"/>
          </p:nvPr>
        </p:nvSpPr>
        <p:spPr>
          <a:xfrm>
            <a:off x="76200" y="76200"/>
            <a:ext cx="7772400" cy="533400"/>
          </a:xfrm>
        </p:spPr>
        <p:txBody>
          <a:bodyPr/>
          <a:lstStyle/>
          <a:p>
            <a:pPr algn="l" eaLnBrk="1" hangingPunct="1"/>
            <a:r>
              <a:rPr lang="en-US" altLang="en-US" sz="2800" b="1">
                <a:solidFill>
                  <a:srgbClr val="FF3300"/>
                </a:solidFill>
                <a:latin typeface="Times New Roman" panose="02020603050405020304" pitchFamily="18" charset="0"/>
                <a:cs typeface="Times New Roman" panose="02020603050405020304" pitchFamily="18" charset="0"/>
              </a:rPr>
              <a:t>2) </a:t>
            </a:r>
            <a:r>
              <a:rPr lang="en-US" altLang="en-US" sz="2800" b="1" u="sng">
                <a:solidFill>
                  <a:srgbClr val="FF3300"/>
                </a:solidFill>
                <a:latin typeface="Times New Roman" panose="02020603050405020304" pitchFamily="18" charset="0"/>
                <a:cs typeface="Times New Roman" panose="02020603050405020304" pitchFamily="18" charset="0"/>
              </a:rPr>
              <a:t>Acids</a:t>
            </a:r>
            <a:r>
              <a:rPr lang="en-US" altLang="en-US" sz="2800" b="1">
                <a:solidFill>
                  <a:srgbClr val="FF3300"/>
                </a:solidFill>
                <a:latin typeface="Times New Roman" panose="02020603050405020304" pitchFamily="18" charset="0"/>
                <a:cs typeface="Times New Roman" panose="02020603050405020304" pitchFamily="18" charset="0"/>
              </a:rPr>
              <a:t> :-</a:t>
            </a:r>
          </a:p>
        </p:txBody>
      </p:sp>
      <p:sp>
        <p:nvSpPr>
          <p:cNvPr id="4099" name="Rectangle 5">
            <a:extLst>
              <a:ext uri="{FF2B5EF4-FFF2-40B4-BE49-F238E27FC236}">
                <a16:creationId xmlns:a16="http://schemas.microsoft.com/office/drawing/2014/main" id="{43DDA8DB-0A3E-ED38-FAD1-FB88951D4C56}"/>
              </a:ext>
            </a:extLst>
          </p:cNvPr>
          <p:cNvSpPr>
            <a:spLocks noGrp="1" noChangeArrowheads="1"/>
          </p:cNvSpPr>
          <p:nvPr>
            <p:ph type="subTitle" idx="1"/>
          </p:nvPr>
        </p:nvSpPr>
        <p:spPr>
          <a:xfrm>
            <a:off x="228600" y="609600"/>
            <a:ext cx="8763000" cy="6019800"/>
          </a:xfrm>
        </p:spPr>
        <p:txBody>
          <a:bodyPr/>
          <a:lstStyle/>
          <a:p>
            <a:pPr algn="l" eaLnBrk="1" hangingPunct="1"/>
            <a:r>
              <a:rPr lang="en-US" altLang="en-US" sz="2000" b="1"/>
              <a:t>    </a:t>
            </a:r>
            <a:r>
              <a:rPr lang="en-US" altLang="en-US" sz="2400" b="1">
                <a:solidFill>
                  <a:srgbClr val="0000FF"/>
                </a:solidFill>
              </a:rPr>
              <a:t>Acids are substances which have sour taste. These substances are acidic in nature.</a:t>
            </a:r>
          </a:p>
        </p:txBody>
      </p:sp>
      <p:graphicFrame>
        <p:nvGraphicFramePr>
          <p:cNvPr id="6196" name="Group 52">
            <a:extLst>
              <a:ext uri="{FF2B5EF4-FFF2-40B4-BE49-F238E27FC236}">
                <a16:creationId xmlns:a16="http://schemas.microsoft.com/office/drawing/2014/main" id="{CA9755ED-C172-0282-A423-7FDA631D53A7}"/>
              </a:ext>
            </a:extLst>
          </p:cNvPr>
          <p:cNvGraphicFramePr>
            <a:graphicFrameLocks noGrp="1"/>
          </p:cNvGraphicFramePr>
          <p:nvPr/>
        </p:nvGraphicFramePr>
        <p:xfrm>
          <a:off x="838200" y="1616075"/>
          <a:ext cx="7620000" cy="5094288"/>
        </p:xfrm>
        <a:graphic>
          <a:graphicData uri="http://schemas.openxmlformats.org/drawingml/2006/table">
            <a:tbl>
              <a:tblPr/>
              <a:tblGrid>
                <a:gridCol w="1238250">
                  <a:extLst>
                    <a:ext uri="{9D8B030D-6E8A-4147-A177-3AD203B41FA5}">
                      <a16:colId xmlns:a16="http://schemas.microsoft.com/office/drawing/2014/main" val="20000"/>
                    </a:ext>
                  </a:extLst>
                </a:gridCol>
                <a:gridCol w="3841750">
                  <a:extLst>
                    <a:ext uri="{9D8B030D-6E8A-4147-A177-3AD203B41FA5}">
                      <a16:colId xmlns:a16="http://schemas.microsoft.com/office/drawing/2014/main" val="20001"/>
                    </a:ext>
                  </a:extLst>
                </a:gridCol>
                <a:gridCol w="2540000">
                  <a:extLst>
                    <a:ext uri="{9D8B030D-6E8A-4147-A177-3AD203B41FA5}">
                      <a16:colId xmlns:a16="http://schemas.microsoft.com/office/drawing/2014/main" val="20002"/>
                    </a:ext>
                  </a:extLst>
                </a:gridCol>
              </a:tblGrid>
              <a:tr h="57471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FF3300"/>
                          </a:solidFill>
                          <a:effectLst/>
                          <a:latin typeface="Arial" charset="0"/>
                        </a:rPr>
                        <a:t>Sl.No.</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FF3300"/>
                          </a:solidFill>
                          <a:effectLst/>
                          <a:latin typeface="Arial" charset="0"/>
                        </a:rPr>
                        <a:t>Substance</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FF3300"/>
                          </a:solidFill>
                          <a:effectLst/>
                          <a:latin typeface="Arial" charset="0"/>
                        </a:rPr>
                        <a:t>Name of acid</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7629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1</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Vinegar</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Acetic acid</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31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2</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Ant’s sting</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Formic acid</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2301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3</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Citrus fruits like lemon, orange etc.</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Citric acid</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7471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4</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Curd</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Lactic acid</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7629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5</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Spinach</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Oxalic acid</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731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6</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Amla </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Ascorbic acid</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82301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7</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Tamarind, grapes, unripe mangoes etc.</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Tartaric acid</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a:extLst>
              <a:ext uri="{FF2B5EF4-FFF2-40B4-BE49-F238E27FC236}">
                <a16:creationId xmlns:a16="http://schemas.microsoft.com/office/drawing/2014/main" id="{3FEC33A4-F567-EE52-67F0-8BA275561986}"/>
              </a:ext>
            </a:extLst>
          </p:cNvPr>
          <p:cNvSpPr>
            <a:spLocks noGrp="1" noChangeArrowheads="1"/>
          </p:cNvSpPr>
          <p:nvPr>
            <p:ph type="ctrTitle"/>
          </p:nvPr>
        </p:nvSpPr>
        <p:spPr>
          <a:xfrm>
            <a:off x="76200" y="76200"/>
            <a:ext cx="7772400" cy="762000"/>
          </a:xfrm>
        </p:spPr>
        <p:txBody>
          <a:bodyPr/>
          <a:lstStyle/>
          <a:p>
            <a:pPr algn="l" eaLnBrk="1" hangingPunct="1"/>
            <a:r>
              <a:rPr lang="en-US" altLang="en-US" sz="2800" b="1">
                <a:solidFill>
                  <a:srgbClr val="FF3300"/>
                </a:solidFill>
                <a:latin typeface="Times New Roman" panose="02020603050405020304" pitchFamily="18" charset="0"/>
                <a:cs typeface="Times New Roman" panose="02020603050405020304" pitchFamily="18" charset="0"/>
              </a:rPr>
              <a:t>3) </a:t>
            </a:r>
            <a:r>
              <a:rPr lang="en-US" altLang="en-US" sz="2800" b="1" u="sng">
                <a:solidFill>
                  <a:srgbClr val="FF3300"/>
                </a:solidFill>
                <a:latin typeface="Times New Roman" panose="02020603050405020304" pitchFamily="18" charset="0"/>
                <a:cs typeface="Times New Roman" panose="02020603050405020304" pitchFamily="18" charset="0"/>
              </a:rPr>
              <a:t>Bases </a:t>
            </a:r>
            <a:r>
              <a:rPr lang="en-US" altLang="en-US" sz="2800" b="1">
                <a:solidFill>
                  <a:srgbClr val="FF3300"/>
                </a:solidFill>
                <a:latin typeface="Times New Roman" panose="02020603050405020304" pitchFamily="18" charset="0"/>
                <a:cs typeface="Times New Roman" panose="02020603050405020304" pitchFamily="18" charset="0"/>
              </a:rPr>
              <a:t>:-</a:t>
            </a:r>
          </a:p>
        </p:txBody>
      </p:sp>
      <p:sp>
        <p:nvSpPr>
          <p:cNvPr id="5123" name="Rectangle 5">
            <a:extLst>
              <a:ext uri="{FF2B5EF4-FFF2-40B4-BE49-F238E27FC236}">
                <a16:creationId xmlns:a16="http://schemas.microsoft.com/office/drawing/2014/main" id="{B5EDDD01-8860-717B-02AC-70CDD4F89049}"/>
              </a:ext>
            </a:extLst>
          </p:cNvPr>
          <p:cNvSpPr>
            <a:spLocks noGrp="1" noChangeArrowheads="1"/>
          </p:cNvSpPr>
          <p:nvPr>
            <p:ph type="subTitle" idx="1"/>
          </p:nvPr>
        </p:nvSpPr>
        <p:spPr>
          <a:xfrm>
            <a:off x="228600" y="838200"/>
            <a:ext cx="8686800" cy="5791200"/>
          </a:xfrm>
        </p:spPr>
        <p:txBody>
          <a:bodyPr/>
          <a:lstStyle/>
          <a:p>
            <a:pPr algn="l" eaLnBrk="1" hangingPunct="1"/>
            <a:r>
              <a:rPr lang="en-US" altLang="en-US" sz="2400" b="1"/>
              <a:t>   </a:t>
            </a:r>
            <a:r>
              <a:rPr lang="en-US" altLang="en-US" sz="2400" b="1">
                <a:solidFill>
                  <a:srgbClr val="0000FF"/>
                </a:solidFill>
              </a:rPr>
              <a:t>Bases are substances which have bitter taste and have a soapy touch. These substances are basic in nature.</a:t>
            </a:r>
          </a:p>
        </p:txBody>
      </p:sp>
      <p:graphicFrame>
        <p:nvGraphicFramePr>
          <p:cNvPr id="8250" name="Group 58">
            <a:extLst>
              <a:ext uri="{FF2B5EF4-FFF2-40B4-BE49-F238E27FC236}">
                <a16:creationId xmlns:a16="http://schemas.microsoft.com/office/drawing/2014/main" id="{51125521-BEBA-8927-D4BF-CBCA4FB7A91A}"/>
              </a:ext>
            </a:extLst>
          </p:cNvPr>
          <p:cNvGraphicFramePr>
            <a:graphicFrameLocks noGrp="1"/>
          </p:cNvGraphicFramePr>
          <p:nvPr/>
        </p:nvGraphicFramePr>
        <p:xfrm>
          <a:off x="381000" y="2184400"/>
          <a:ext cx="8382000" cy="4146550"/>
        </p:xfrm>
        <a:graphic>
          <a:graphicData uri="http://schemas.openxmlformats.org/drawingml/2006/table">
            <a:tbl>
              <a:tblPr/>
              <a:tblGrid>
                <a:gridCol w="1365250">
                  <a:extLst>
                    <a:ext uri="{9D8B030D-6E8A-4147-A177-3AD203B41FA5}">
                      <a16:colId xmlns:a16="http://schemas.microsoft.com/office/drawing/2014/main" val="20000"/>
                    </a:ext>
                  </a:extLst>
                </a:gridCol>
                <a:gridCol w="2641600">
                  <a:extLst>
                    <a:ext uri="{9D8B030D-6E8A-4147-A177-3AD203B41FA5}">
                      <a16:colId xmlns:a16="http://schemas.microsoft.com/office/drawing/2014/main" val="20001"/>
                    </a:ext>
                  </a:extLst>
                </a:gridCol>
                <a:gridCol w="4375150">
                  <a:extLst>
                    <a:ext uri="{9D8B030D-6E8A-4147-A177-3AD203B41FA5}">
                      <a16:colId xmlns:a16="http://schemas.microsoft.com/office/drawing/2014/main" val="20002"/>
                    </a:ext>
                  </a:extLst>
                </a:gridCol>
              </a:tblGrid>
              <a:tr h="81261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FF3300"/>
                          </a:solidFill>
                          <a:effectLst/>
                          <a:latin typeface="Arial" charset="0"/>
                        </a:rPr>
                        <a:t>Sl.No.</a:t>
                      </a: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FF3300"/>
                          </a:solidFill>
                          <a:effectLst/>
                          <a:latin typeface="Arial" charset="0"/>
                        </a:rPr>
                        <a:t>Substance</a:t>
                      </a: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FF3300"/>
                          </a:solidFill>
                          <a:effectLst/>
                          <a:latin typeface="Arial" charset="0"/>
                        </a:rPr>
                        <a:t>Name of base</a:t>
                      </a: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1261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rgbClr val="0000FF"/>
                          </a:solidFill>
                          <a:effectLst/>
                          <a:latin typeface="Arial" charset="0"/>
                        </a:rPr>
                        <a:t>1</a:t>
                      </a: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Lime water</a:t>
                      </a: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Calcium hydroxide</a:t>
                      </a: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1261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2</a:t>
                      </a: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Window cleaner</a:t>
                      </a: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Ammonium hydroxide</a:t>
                      </a: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9609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3</a:t>
                      </a: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Soap</a:t>
                      </a: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Sodium hydroxide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Potassium hydroxide</a:t>
                      </a: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1261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4</a:t>
                      </a:r>
                    </a:p>
                  </a:txBody>
                  <a:tcPr marT="45710" marB="4571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Milk of magnesia</a:t>
                      </a:r>
                    </a:p>
                  </a:txBody>
                  <a:tcPr marT="45710" marB="4571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Magnesium hydroxide</a:t>
                      </a:r>
                    </a:p>
                  </a:txBody>
                  <a:tcPr marT="45710" marB="4571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a:extLst>
              <a:ext uri="{FF2B5EF4-FFF2-40B4-BE49-F238E27FC236}">
                <a16:creationId xmlns:a16="http://schemas.microsoft.com/office/drawing/2014/main" id="{F9667AD2-1313-419B-754E-01AB3BC27E5E}"/>
              </a:ext>
            </a:extLst>
          </p:cNvPr>
          <p:cNvSpPr>
            <a:spLocks noGrp="1" noChangeArrowheads="1"/>
          </p:cNvSpPr>
          <p:nvPr>
            <p:ph type="ctrTitle"/>
          </p:nvPr>
        </p:nvSpPr>
        <p:spPr>
          <a:xfrm>
            <a:off x="152400" y="758825"/>
            <a:ext cx="7772400" cy="688975"/>
          </a:xfrm>
        </p:spPr>
        <p:txBody>
          <a:bodyPr/>
          <a:lstStyle/>
          <a:p>
            <a:pPr algn="l" eaLnBrk="1" hangingPunct="1"/>
            <a:r>
              <a:rPr lang="en-US" altLang="en-US" sz="2800" b="1">
                <a:solidFill>
                  <a:srgbClr val="FF3300"/>
                </a:solidFill>
                <a:latin typeface="Times New Roman" panose="02020603050405020304" pitchFamily="18" charset="0"/>
                <a:cs typeface="Times New Roman" panose="02020603050405020304" pitchFamily="18" charset="0"/>
              </a:rPr>
              <a:t>4) </a:t>
            </a:r>
            <a:r>
              <a:rPr lang="en-US" altLang="en-US" sz="2800" b="1" u="sng">
                <a:solidFill>
                  <a:srgbClr val="FF3300"/>
                </a:solidFill>
                <a:latin typeface="Times New Roman" panose="02020603050405020304" pitchFamily="18" charset="0"/>
                <a:cs typeface="Times New Roman" panose="02020603050405020304" pitchFamily="18" charset="0"/>
              </a:rPr>
              <a:t>Neutral substances</a:t>
            </a:r>
            <a:r>
              <a:rPr lang="en-US" altLang="en-US" sz="2800" b="1">
                <a:solidFill>
                  <a:srgbClr val="FF3300"/>
                </a:solidFill>
                <a:latin typeface="Times New Roman" panose="02020603050405020304" pitchFamily="18" charset="0"/>
                <a:cs typeface="Times New Roman" panose="02020603050405020304" pitchFamily="18" charset="0"/>
              </a:rPr>
              <a:t> :-</a:t>
            </a:r>
          </a:p>
        </p:txBody>
      </p:sp>
      <p:sp>
        <p:nvSpPr>
          <p:cNvPr id="6147" name="Rectangle 5">
            <a:extLst>
              <a:ext uri="{FF2B5EF4-FFF2-40B4-BE49-F238E27FC236}">
                <a16:creationId xmlns:a16="http://schemas.microsoft.com/office/drawing/2014/main" id="{37066A3B-B39A-A42B-4AD0-0B01977B582F}"/>
              </a:ext>
            </a:extLst>
          </p:cNvPr>
          <p:cNvSpPr>
            <a:spLocks noGrp="1" noChangeArrowheads="1"/>
          </p:cNvSpPr>
          <p:nvPr>
            <p:ph type="subTitle" idx="1"/>
          </p:nvPr>
        </p:nvSpPr>
        <p:spPr>
          <a:xfrm>
            <a:off x="228600" y="1447800"/>
            <a:ext cx="8610600" cy="4191000"/>
          </a:xfrm>
        </p:spPr>
        <p:txBody>
          <a:bodyPr/>
          <a:lstStyle/>
          <a:p>
            <a:pPr algn="l" eaLnBrk="1" hangingPunct="1"/>
            <a:r>
              <a:rPr lang="en-US" altLang="en-US" sz="2400" b="1"/>
              <a:t>    </a:t>
            </a:r>
            <a:r>
              <a:rPr lang="en-US" altLang="en-US" sz="2400" b="1">
                <a:solidFill>
                  <a:srgbClr val="0000FF"/>
                </a:solidFill>
              </a:rPr>
              <a:t>Substances which are neither acidic nor basic are </a:t>
            </a:r>
          </a:p>
          <a:p>
            <a:pPr algn="l" eaLnBrk="1" hangingPunct="1"/>
            <a:r>
              <a:rPr lang="en-US" altLang="en-US" sz="2400" b="1">
                <a:solidFill>
                  <a:srgbClr val="0000FF"/>
                </a:solidFill>
              </a:rPr>
              <a:t>called neutral substances.</a:t>
            </a:r>
          </a:p>
          <a:p>
            <a:pPr algn="l" eaLnBrk="1" hangingPunct="1"/>
            <a:r>
              <a:rPr lang="en-US" altLang="en-US" sz="2400" b="1">
                <a:solidFill>
                  <a:srgbClr val="0000FF"/>
                </a:solidFill>
              </a:rPr>
              <a:t> Eg:- sugar solution, salt solution, distilled water etc.</a:t>
            </a:r>
          </a:p>
          <a:p>
            <a:pPr algn="l" eaLnBrk="1" hangingPunct="1"/>
            <a:endParaRPr lang="en-US" altLang="en-US" sz="2400" b="1">
              <a:solidFill>
                <a:srgbClr val="0000FF"/>
              </a:solidFill>
            </a:endParaRPr>
          </a:p>
          <a:p>
            <a:pPr algn="l" eaLnBrk="1" hangingPunct="1"/>
            <a:r>
              <a:rPr lang="en-US" altLang="en-US" sz="2800" b="1">
                <a:solidFill>
                  <a:srgbClr val="FF3300"/>
                </a:solidFill>
                <a:latin typeface="Times New Roman" panose="02020603050405020304" pitchFamily="18" charset="0"/>
                <a:cs typeface="Times New Roman" panose="02020603050405020304" pitchFamily="18" charset="0"/>
              </a:rPr>
              <a:t>5) </a:t>
            </a:r>
            <a:r>
              <a:rPr lang="en-US" altLang="en-US" sz="2800" b="1" u="sng">
                <a:solidFill>
                  <a:srgbClr val="FF3300"/>
                </a:solidFill>
                <a:latin typeface="Times New Roman" panose="02020603050405020304" pitchFamily="18" charset="0"/>
                <a:cs typeface="Times New Roman" panose="02020603050405020304" pitchFamily="18" charset="0"/>
              </a:rPr>
              <a:t>Indicators :-</a:t>
            </a:r>
          </a:p>
          <a:p>
            <a:pPr algn="l" eaLnBrk="1" hangingPunct="1"/>
            <a:r>
              <a:rPr lang="en-US" altLang="en-US" sz="2800" b="1">
                <a:solidFill>
                  <a:srgbClr val="FF3300"/>
                </a:solidFill>
              </a:rPr>
              <a:t>    </a:t>
            </a:r>
            <a:r>
              <a:rPr lang="en-US" altLang="en-US" sz="2400" b="1">
                <a:solidFill>
                  <a:srgbClr val="0000FF"/>
                </a:solidFill>
              </a:rPr>
              <a:t>Substances which change their colour in acidic and </a:t>
            </a:r>
          </a:p>
          <a:p>
            <a:pPr algn="l" eaLnBrk="1" hangingPunct="1"/>
            <a:r>
              <a:rPr lang="en-US" altLang="en-US" sz="2400" b="1">
                <a:solidFill>
                  <a:srgbClr val="0000FF"/>
                </a:solidFill>
              </a:rPr>
              <a:t>basic solutions are called indicators.</a:t>
            </a:r>
          </a:p>
          <a:p>
            <a:pPr algn="l" eaLnBrk="1" hangingPunct="1"/>
            <a:r>
              <a:rPr lang="en-US" altLang="en-US" sz="2400" b="1">
                <a:solidFill>
                  <a:srgbClr val="0000FF"/>
                </a:solidFill>
              </a:rPr>
              <a:t>    Eg :- Litmus, Turmeric, China rose petals are some </a:t>
            </a:r>
          </a:p>
          <a:p>
            <a:pPr algn="l" eaLnBrk="1" hangingPunct="1"/>
            <a:r>
              <a:rPr lang="en-US" altLang="en-US" sz="2400" b="1">
                <a:solidFill>
                  <a:srgbClr val="0000FF"/>
                </a:solidFill>
              </a:rPr>
              <a:t>naturally occuring indicators.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65D57883-0A53-ED34-4D0E-B221E93B5BD7}"/>
              </a:ext>
            </a:extLst>
          </p:cNvPr>
          <p:cNvSpPr>
            <a:spLocks noGrp="1" noChangeArrowheads="1"/>
          </p:cNvSpPr>
          <p:nvPr>
            <p:ph type="ctrTitle"/>
          </p:nvPr>
        </p:nvSpPr>
        <p:spPr>
          <a:xfrm>
            <a:off x="228600" y="76200"/>
            <a:ext cx="7772400" cy="609600"/>
          </a:xfrm>
        </p:spPr>
        <p:txBody>
          <a:bodyPr/>
          <a:lstStyle/>
          <a:p>
            <a:pPr algn="l" eaLnBrk="1" hangingPunct="1"/>
            <a:r>
              <a:rPr lang="en-US" altLang="en-US" sz="2800" b="1">
                <a:solidFill>
                  <a:srgbClr val="FF3300"/>
                </a:solidFill>
                <a:latin typeface="Times New Roman" panose="02020603050405020304" pitchFamily="18" charset="0"/>
                <a:cs typeface="Times New Roman" panose="02020603050405020304" pitchFamily="18" charset="0"/>
              </a:rPr>
              <a:t>6) </a:t>
            </a:r>
            <a:r>
              <a:rPr lang="en-US" altLang="en-US" sz="2800" b="1" u="sng">
                <a:solidFill>
                  <a:srgbClr val="FF3300"/>
                </a:solidFill>
                <a:latin typeface="Times New Roman" panose="02020603050405020304" pitchFamily="18" charset="0"/>
                <a:cs typeface="Times New Roman" panose="02020603050405020304" pitchFamily="18" charset="0"/>
              </a:rPr>
              <a:t>Natural indicators </a:t>
            </a:r>
            <a:r>
              <a:rPr lang="en-US" altLang="en-US" sz="2800" b="1">
                <a:solidFill>
                  <a:srgbClr val="FF3300"/>
                </a:solidFill>
                <a:latin typeface="Times New Roman" panose="02020603050405020304" pitchFamily="18" charset="0"/>
                <a:cs typeface="Times New Roman" panose="02020603050405020304" pitchFamily="18" charset="0"/>
              </a:rPr>
              <a:t>:-</a:t>
            </a:r>
          </a:p>
        </p:txBody>
      </p:sp>
      <p:sp>
        <p:nvSpPr>
          <p:cNvPr id="7171" name="Rectangle 5">
            <a:extLst>
              <a:ext uri="{FF2B5EF4-FFF2-40B4-BE49-F238E27FC236}">
                <a16:creationId xmlns:a16="http://schemas.microsoft.com/office/drawing/2014/main" id="{6501ADF7-03DB-4E0E-7505-20F1480F70C8}"/>
              </a:ext>
            </a:extLst>
          </p:cNvPr>
          <p:cNvSpPr>
            <a:spLocks noGrp="1" noChangeArrowheads="1"/>
          </p:cNvSpPr>
          <p:nvPr>
            <p:ph type="subTitle" idx="1"/>
          </p:nvPr>
        </p:nvSpPr>
        <p:spPr>
          <a:xfrm>
            <a:off x="228600" y="609600"/>
            <a:ext cx="8763000" cy="5867400"/>
          </a:xfrm>
        </p:spPr>
        <p:txBody>
          <a:bodyPr/>
          <a:lstStyle/>
          <a:p>
            <a:pPr algn="l" eaLnBrk="1" hangingPunct="1"/>
            <a:r>
              <a:rPr lang="en-US" altLang="en-US" sz="2800" b="1">
                <a:solidFill>
                  <a:srgbClr val="FF3300"/>
                </a:solidFill>
                <a:latin typeface="Times New Roman" panose="02020603050405020304" pitchFamily="18" charset="0"/>
                <a:cs typeface="Times New Roman" panose="02020603050405020304" pitchFamily="18" charset="0"/>
              </a:rPr>
              <a:t>a) </a:t>
            </a:r>
            <a:r>
              <a:rPr lang="en-US" altLang="en-US" sz="2800" b="1" u="sng">
                <a:solidFill>
                  <a:srgbClr val="FF3300"/>
                </a:solidFill>
                <a:latin typeface="Times New Roman" panose="02020603050405020304" pitchFamily="18" charset="0"/>
                <a:cs typeface="Times New Roman" panose="02020603050405020304" pitchFamily="18" charset="0"/>
              </a:rPr>
              <a:t>Litmus as indicator </a:t>
            </a:r>
            <a:r>
              <a:rPr lang="en-US" altLang="en-US" sz="2800" b="1">
                <a:solidFill>
                  <a:srgbClr val="FF3300"/>
                </a:solidFill>
                <a:latin typeface="Times New Roman" panose="02020603050405020304" pitchFamily="18" charset="0"/>
                <a:cs typeface="Times New Roman" panose="02020603050405020304" pitchFamily="18" charset="0"/>
              </a:rPr>
              <a:t>:-</a:t>
            </a:r>
            <a:r>
              <a:rPr lang="en-US" altLang="en-US" sz="2800" b="1" u="sng">
                <a:solidFill>
                  <a:srgbClr val="FF3300"/>
                </a:solidFill>
                <a:latin typeface="Times New Roman" panose="02020603050405020304" pitchFamily="18" charset="0"/>
                <a:cs typeface="Times New Roman" panose="02020603050405020304" pitchFamily="18" charset="0"/>
              </a:rPr>
              <a:t>     </a:t>
            </a:r>
          </a:p>
          <a:p>
            <a:pPr algn="l" eaLnBrk="1" hangingPunct="1"/>
            <a:r>
              <a:rPr lang="en-US" altLang="en-US" sz="2800" b="1">
                <a:solidFill>
                  <a:srgbClr val="FF3300"/>
                </a:solidFill>
              </a:rPr>
              <a:t>   </a:t>
            </a:r>
            <a:r>
              <a:rPr lang="en-US" altLang="en-US" sz="2400" b="1">
                <a:solidFill>
                  <a:srgbClr val="FF3300"/>
                </a:solidFill>
              </a:rPr>
              <a:t> </a:t>
            </a:r>
            <a:r>
              <a:rPr lang="en-US" altLang="en-US" sz="2400" b="1">
                <a:solidFill>
                  <a:srgbClr val="0000FF"/>
                </a:solidFill>
              </a:rPr>
              <a:t>Litmus is a natural indicator obtained from lichens. It is available in the form of solution as blue litmus solution and red litmus solution or as strips of paper as blue litmus paper and red litmus solution.</a:t>
            </a:r>
          </a:p>
          <a:p>
            <a:pPr algn="l" eaLnBrk="1" hangingPunct="1"/>
            <a:r>
              <a:rPr lang="en-US" altLang="en-US" sz="2400" b="1">
                <a:solidFill>
                  <a:srgbClr val="0000FF"/>
                </a:solidFill>
              </a:rPr>
              <a:t>     In distilled water its colour is purple. In acidic solution it turns red and in basic solution it turns blue.</a:t>
            </a:r>
            <a:endParaRPr lang="en-US" altLang="en-US" sz="2800" b="1">
              <a:solidFill>
                <a:srgbClr val="0000FF"/>
              </a:solidFill>
            </a:endParaRPr>
          </a:p>
        </p:txBody>
      </p:sp>
      <p:pic>
        <p:nvPicPr>
          <p:cNvPr id="7172" name="Picture 7" descr="lichen-podentia_02">
            <a:extLst>
              <a:ext uri="{FF2B5EF4-FFF2-40B4-BE49-F238E27FC236}">
                <a16:creationId xmlns:a16="http://schemas.microsoft.com/office/drawing/2014/main" id="{B9A81572-405A-2D26-DE13-589B7AC036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43138" y="3581400"/>
            <a:ext cx="4919662"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a:extLst>
              <a:ext uri="{FF2B5EF4-FFF2-40B4-BE49-F238E27FC236}">
                <a16:creationId xmlns:a16="http://schemas.microsoft.com/office/drawing/2014/main" id="{B1319523-624E-FD0E-366C-B5C92C36B9BF}"/>
              </a:ext>
            </a:extLst>
          </p:cNvPr>
          <p:cNvSpPr>
            <a:spLocks noGrp="1" noChangeArrowheads="1"/>
          </p:cNvSpPr>
          <p:nvPr>
            <p:ph type="ctrTitle"/>
          </p:nvPr>
        </p:nvSpPr>
        <p:spPr>
          <a:xfrm>
            <a:off x="76200" y="76200"/>
            <a:ext cx="8839200" cy="609600"/>
          </a:xfrm>
        </p:spPr>
        <p:txBody>
          <a:bodyPr/>
          <a:lstStyle/>
          <a:p>
            <a:pPr algn="l" eaLnBrk="1" hangingPunct="1"/>
            <a:r>
              <a:rPr lang="en-US" altLang="en-US" sz="2800" b="1" u="sng">
                <a:solidFill>
                  <a:srgbClr val="FF3300"/>
                </a:solidFill>
                <a:latin typeface="Times New Roman" panose="02020603050405020304" pitchFamily="18" charset="0"/>
                <a:cs typeface="Times New Roman" panose="02020603050405020304" pitchFamily="18" charset="0"/>
              </a:rPr>
              <a:t>Effect of litmus paper on different solutions </a:t>
            </a:r>
            <a:r>
              <a:rPr lang="en-US" altLang="en-US" sz="2800" b="1">
                <a:solidFill>
                  <a:srgbClr val="FF3300"/>
                </a:solidFill>
                <a:latin typeface="Times New Roman" panose="02020603050405020304" pitchFamily="18" charset="0"/>
                <a:cs typeface="Times New Roman" panose="02020603050405020304" pitchFamily="18" charset="0"/>
              </a:rPr>
              <a:t>:-</a:t>
            </a:r>
          </a:p>
        </p:txBody>
      </p:sp>
      <p:sp>
        <p:nvSpPr>
          <p:cNvPr id="8195" name="Rectangle 5">
            <a:extLst>
              <a:ext uri="{FF2B5EF4-FFF2-40B4-BE49-F238E27FC236}">
                <a16:creationId xmlns:a16="http://schemas.microsoft.com/office/drawing/2014/main" id="{DD151865-D898-0DCC-82FA-8C0C5EAF1E4C}"/>
              </a:ext>
            </a:extLst>
          </p:cNvPr>
          <p:cNvSpPr>
            <a:spLocks noGrp="1" noChangeArrowheads="1"/>
          </p:cNvSpPr>
          <p:nvPr>
            <p:ph type="subTitle" idx="1"/>
          </p:nvPr>
        </p:nvSpPr>
        <p:spPr>
          <a:xfrm>
            <a:off x="228600" y="838200"/>
            <a:ext cx="8686800" cy="5791200"/>
          </a:xfrm>
        </p:spPr>
        <p:txBody>
          <a:bodyPr/>
          <a:lstStyle/>
          <a:p>
            <a:pPr eaLnBrk="1" hangingPunct="1"/>
            <a:endParaRPr lang="en-US" altLang="en-US"/>
          </a:p>
        </p:txBody>
      </p:sp>
      <p:graphicFrame>
        <p:nvGraphicFramePr>
          <p:cNvPr id="16512" name="Group 128">
            <a:extLst>
              <a:ext uri="{FF2B5EF4-FFF2-40B4-BE49-F238E27FC236}">
                <a16:creationId xmlns:a16="http://schemas.microsoft.com/office/drawing/2014/main" id="{CEB47B94-750F-A85D-1B4E-00F86B4D20B7}"/>
              </a:ext>
            </a:extLst>
          </p:cNvPr>
          <p:cNvGraphicFramePr>
            <a:graphicFrameLocks noGrp="1"/>
          </p:cNvGraphicFramePr>
          <p:nvPr/>
        </p:nvGraphicFramePr>
        <p:xfrm>
          <a:off x="152400" y="957263"/>
          <a:ext cx="8915400" cy="5456237"/>
        </p:xfrm>
        <a:graphic>
          <a:graphicData uri="http://schemas.openxmlformats.org/drawingml/2006/table">
            <a:tbl>
              <a:tblPr/>
              <a:tblGrid>
                <a:gridCol w="914400">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tblGrid>
              <a:tr h="7010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FF3300"/>
                          </a:solidFill>
                          <a:effectLst/>
                          <a:latin typeface="Arial" charset="0"/>
                        </a:rPr>
                        <a:t>Sl.No.</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FF3300"/>
                          </a:solidFill>
                          <a:effectLst/>
                          <a:latin typeface="Arial" charset="0"/>
                        </a:rPr>
                        <a:t>Test solution</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FF3300"/>
                          </a:solidFill>
                          <a:effectLst/>
                          <a:latin typeface="Arial" charset="0"/>
                        </a:rPr>
                        <a:t>Effect on blue litmus paper</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FF3300"/>
                          </a:solidFill>
                          <a:effectLst/>
                          <a:latin typeface="Arial" charset="0"/>
                        </a:rPr>
                        <a:t>Effect on red litmus paper</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FF3300"/>
                          </a:solidFill>
                          <a:effectLst/>
                          <a:latin typeface="Arial" charset="0"/>
                        </a:rPr>
                        <a:t>Inference</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1</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Tap water</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2</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Detergent solution</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6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3</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Aerated drink</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6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4</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Soap solution </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6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5</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Shampoo</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96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6</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Common salt solution</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6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7</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Sugar solution</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6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8</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Vinegar</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96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9</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Baking soda solution</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96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10</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Milk of magnesia</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6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11</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Washing soda solution</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96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12</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Lime water</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Arial" charset="0"/>
                      </a:endParaRP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a:extLst>
              <a:ext uri="{FF2B5EF4-FFF2-40B4-BE49-F238E27FC236}">
                <a16:creationId xmlns:a16="http://schemas.microsoft.com/office/drawing/2014/main" id="{69E09DB2-250D-DB64-C8F2-24571EAED4D7}"/>
              </a:ext>
            </a:extLst>
          </p:cNvPr>
          <p:cNvSpPr>
            <a:spLocks noGrp="1" noChangeArrowheads="1"/>
          </p:cNvSpPr>
          <p:nvPr>
            <p:ph type="ctrTitle"/>
          </p:nvPr>
        </p:nvSpPr>
        <p:spPr>
          <a:xfrm>
            <a:off x="76200" y="76200"/>
            <a:ext cx="7772400" cy="536575"/>
          </a:xfrm>
        </p:spPr>
        <p:txBody>
          <a:bodyPr/>
          <a:lstStyle/>
          <a:p>
            <a:pPr algn="l" eaLnBrk="1" hangingPunct="1"/>
            <a:r>
              <a:rPr lang="en-US" altLang="en-US" sz="2800" b="1">
                <a:solidFill>
                  <a:srgbClr val="FF3300"/>
                </a:solidFill>
                <a:latin typeface="Times New Roman" panose="02020603050405020304" pitchFamily="18" charset="0"/>
                <a:cs typeface="Times New Roman" panose="02020603050405020304" pitchFamily="18" charset="0"/>
              </a:rPr>
              <a:t>b) </a:t>
            </a:r>
            <a:r>
              <a:rPr lang="en-US" altLang="en-US" sz="2800" b="1" u="sng">
                <a:solidFill>
                  <a:srgbClr val="FF3300"/>
                </a:solidFill>
                <a:latin typeface="Times New Roman" panose="02020603050405020304" pitchFamily="18" charset="0"/>
                <a:cs typeface="Times New Roman" panose="02020603050405020304" pitchFamily="18" charset="0"/>
              </a:rPr>
              <a:t>Turmeric as indicator</a:t>
            </a:r>
            <a:r>
              <a:rPr lang="en-US" altLang="en-US" sz="2800" b="1">
                <a:solidFill>
                  <a:srgbClr val="FF3300"/>
                </a:solidFill>
                <a:latin typeface="Times New Roman" panose="02020603050405020304" pitchFamily="18" charset="0"/>
                <a:cs typeface="Times New Roman" panose="02020603050405020304" pitchFamily="18" charset="0"/>
              </a:rPr>
              <a:t> :-</a:t>
            </a:r>
          </a:p>
        </p:txBody>
      </p:sp>
      <p:sp>
        <p:nvSpPr>
          <p:cNvPr id="9219" name="Rectangle 5">
            <a:extLst>
              <a:ext uri="{FF2B5EF4-FFF2-40B4-BE49-F238E27FC236}">
                <a16:creationId xmlns:a16="http://schemas.microsoft.com/office/drawing/2014/main" id="{B2CC6D40-202F-41FD-A91D-F00A7CD86286}"/>
              </a:ext>
            </a:extLst>
          </p:cNvPr>
          <p:cNvSpPr>
            <a:spLocks noGrp="1" noChangeArrowheads="1"/>
          </p:cNvSpPr>
          <p:nvPr>
            <p:ph type="subTitle" idx="1"/>
          </p:nvPr>
        </p:nvSpPr>
        <p:spPr>
          <a:xfrm>
            <a:off x="0" y="533400"/>
            <a:ext cx="9067800" cy="6019800"/>
          </a:xfrm>
        </p:spPr>
        <p:txBody>
          <a:bodyPr/>
          <a:lstStyle/>
          <a:p>
            <a:pPr algn="l" eaLnBrk="1" hangingPunct="1"/>
            <a:r>
              <a:rPr lang="en-US" altLang="en-US" sz="2000" b="1"/>
              <a:t>       </a:t>
            </a:r>
            <a:r>
              <a:rPr lang="en-US" altLang="en-US" sz="2400" b="1">
                <a:solidFill>
                  <a:srgbClr val="0000FF"/>
                </a:solidFill>
              </a:rPr>
              <a:t>Turmeric is a natural indicator obtained from turmeric. It  can be used as turmeric solution or as turmeric paper. In acidic solution it turns                and in basic solution it turns</a:t>
            </a:r>
          </a:p>
          <a:p>
            <a:pPr algn="l" eaLnBrk="1" hangingPunct="1"/>
            <a:endParaRPr lang="en-US" altLang="en-US" sz="2000" b="1">
              <a:solidFill>
                <a:srgbClr val="0000FF"/>
              </a:solidFill>
            </a:endParaRPr>
          </a:p>
          <a:p>
            <a:pPr algn="l" eaLnBrk="1" hangingPunct="1"/>
            <a:r>
              <a:rPr lang="en-US" altLang="en-US" sz="2800" b="1" u="sng">
                <a:solidFill>
                  <a:srgbClr val="FF3300"/>
                </a:solidFill>
                <a:latin typeface="Times New Roman" panose="02020603050405020304" pitchFamily="18" charset="0"/>
                <a:cs typeface="Times New Roman" panose="02020603050405020304" pitchFamily="18" charset="0"/>
              </a:rPr>
              <a:t>Effect of turmeric solution on different solutions </a:t>
            </a:r>
            <a:r>
              <a:rPr lang="en-US" altLang="en-US" sz="2800" b="1">
                <a:solidFill>
                  <a:srgbClr val="FF3300"/>
                </a:solidFill>
                <a:latin typeface="Times New Roman" panose="02020603050405020304" pitchFamily="18" charset="0"/>
                <a:cs typeface="Times New Roman" panose="02020603050405020304" pitchFamily="18" charset="0"/>
              </a:rPr>
              <a:t>:-</a:t>
            </a:r>
          </a:p>
        </p:txBody>
      </p:sp>
      <p:graphicFrame>
        <p:nvGraphicFramePr>
          <p:cNvPr id="14413" name="Group 77">
            <a:extLst>
              <a:ext uri="{FF2B5EF4-FFF2-40B4-BE49-F238E27FC236}">
                <a16:creationId xmlns:a16="http://schemas.microsoft.com/office/drawing/2014/main" id="{61D9EF9A-F7DB-7B1F-120A-1BDB236E4438}"/>
              </a:ext>
            </a:extLst>
          </p:cNvPr>
          <p:cNvGraphicFramePr>
            <a:graphicFrameLocks noGrp="1"/>
          </p:cNvGraphicFramePr>
          <p:nvPr/>
        </p:nvGraphicFramePr>
        <p:xfrm>
          <a:off x="228600" y="2667000"/>
          <a:ext cx="8763000" cy="4094163"/>
        </p:xfrm>
        <a:graphic>
          <a:graphicData uri="http://schemas.openxmlformats.org/drawingml/2006/table">
            <a:tbl>
              <a:tblPr/>
              <a:tblGrid>
                <a:gridCol w="990600">
                  <a:extLst>
                    <a:ext uri="{9D8B030D-6E8A-4147-A177-3AD203B41FA5}">
                      <a16:colId xmlns:a16="http://schemas.microsoft.com/office/drawing/2014/main" val="20000"/>
                    </a:ext>
                  </a:extLst>
                </a:gridCol>
                <a:gridCol w="3203575">
                  <a:extLst>
                    <a:ext uri="{9D8B030D-6E8A-4147-A177-3AD203B41FA5}">
                      <a16:colId xmlns:a16="http://schemas.microsoft.com/office/drawing/2014/main" val="20001"/>
                    </a:ext>
                  </a:extLst>
                </a:gridCol>
                <a:gridCol w="2663825">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tblGrid>
              <a:tr h="7011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FF3300"/>
                          </a:solidFill>
                          <a:effectLst/>
                          <a:latin typeface="Arial" charset="0"/>
                        </a:rPr>
                        <a:t>Sl.No.</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FF3300"/>
                          </a:solidFill>
                          <a:effectLst/>
                          <a:latin typeface="Arial" charset="0"/>
                        </a:rPr>
                        <a:t>Test solution</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FF3300"/>
                          </a:solidFill>
                          <a:effectLst/>
                          <a:latin typeface="Arial" charset="0"/>
                        </a:rPr>
                        <a:t>Effect on turmeric solution</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FF3300"/>
                          </a:solidFill>
                          <a:effectLst/>
                          <a:latin typeface="Arial" charset="0"/>
                        </a:rPr>
                        <a:t>Remarks</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392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1</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Lemon juice</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rgbClr val="0000FF"/>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392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2</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Orange juice</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rgbClr val="0000FF"/>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551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3</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Vinegar</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rgbClr val="0000FF"/>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2392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4</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Milk of magnesia</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rgbClr val="0000FF"/>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2392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5</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Baking soda</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rgbClr val="0000FF"/>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2392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6</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Lime water</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rgbClr val="0000FF"/>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2392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7</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Sugar solution</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rgbClr val="0000FF"/>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2392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8</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a:ln>
                            <a:noFill/>
                          </a:ln>
                          <a:solidFill>
                            <a:srgbClr val="0000FF"/>
                          </a:solidFill>
                          <a:effectLst/>
                          <a:latin typeface="Arial" charset="0"/>
                        </a:rPr>
                        <a:t>Common salt solution</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rgbClr val="0000FF"/>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a:ln>
                          <a:noFill/>
                        </a:ln>
                        <a:solidFill>
                          <a:schemeClr val="tx1"/>
                        </a:solidFill>
                        <a:effectLst/>
                        <a:latin typeface="Arial"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a:extLst>
              <a:ext uri="{FF2B5EF4-FFF2-40B4-BE49-F238E27FC236}">
                <a16:creationId xmlns:a16="http://schemas.microsoft.com/office/drawing/2014/main" id="{754C77E9-91DA-621D-94AD-A26E1C6CABBC}"/>
              </a:ext>
            </a:extLst>
          </p:cNvPr>
          <p:cNvSpPr>
            <a:spLocks noGrp="1" noChangeArrowheads="1"/>
          </p:cNvSpPr>
          <p:nvPr>
            <p:ph type="ctrTitle"/>
          </p:nvPr>
        </p:nvSpPr>
        <p:spPr>
          <a:xfrm>
            <a:off x="76200" y="76200"/>
            <a:ext cx="7772400" cy="536575"/>
          </a:xfrm>
        </p:spPr>
        <p:txBody>
          <a:bodyPr/>
          <a:lstStyle/>
          <a:p>
            <a:pPr algn="l" eaLnBrk="1" hangingPunct="1"/>
            <a:r>
              <a:rPr lang="en-US" altLang="en-US" sz="2800" b="1">
                <a:solidFill>
                  <a:srgbClr val="FF3300"/>
                </a:solidFill>
                <a:latin typeface="Times New Roman" panose="02020603050405020304" pitchFamily="18" charset="0"/>
                <a:cs typeface="Times New Roman" panose="02020603050405020304" pitchFamily="18" charset="0"/>
              </a:rPr>
              <a:t>c) </a:t>
            </a:r>
            <a:r>
              <a:rPr lang="en-US" altLang="en-US" sz="2800" b="1" u="sng">
                <a:solidFill>
                  <a:srgbClr val="FF3300"/>
                </a:solidFill>
                <a:latin typeface="Times New Roman" panose="02020603050405020304" pitchFamily="18" charset="0"/>
                <a:cs typeface="Times New Roman" panose="02020603050405020304" pitchFamily="18" charset="0"/>
              </a:rPr>
              <a:t>China rose as indicator </a:t>
            </a:r>
            <a:r>
              <a:rPr lang="en-US" altLang="en-US" sz="2800" b="1">
                <a:solidFill>
                  <a:srgbClr val="FF3300"/>
                </a:solidFill>
                <a:latin typeface="Times New Roman" panose="02020603050405020304" pitchFamily="18" charset="0"/>
                <a:cs typeface="Times New Roman" panose="02020603050405020304" pitchFamily="18" charset="0"/>
              </a:rPr>
              <a:t>:-</a:t>
            </a:r>
          </a:p>
        </p:txBody>
      </p:sp>
      <p:sp>
        <p:nvSpPr>
          <p:cNvPr id="10243" name="Rectangle 5">
            <a:extLst>
              <a:ext uri="{FF2B5EF4-FFF2-40B4-BE49-F238E27FC236}">
                <a16:creationId xmlns:a16="http://schemas.microsoft.com/office/drawing/2014/main" id="{D6A872D6-E8BC-06A2-A136-C6B5B1F642C5}"/>
              </a:ext>
            </a:extLst>
          </p:cNvPr>
          <p:cNvSpPr>
            <a:spLocks noGrp="1" noChangeArrowheads="1"/>
          </p:cNvSpPr>
          <p:nvPr>
            <p:ph type="subTitle" idx="1"/>
          </p:nvPr>
        </p:nvSpPr>
        <p:spPr>
          <a:xfrm>
            <a:off x="152400" y="609600"/>
            <a:ext cx="8839200" cy="5867400"/>
          </a:xfrm>
        </p:spPr>
        <p:txBody>
          <a:bodyPr/>
          <a:lstStyle/>
          <a:p>
            <a:pPr algn="l" eaLnBrk="1" hangingPunct="1"/>
            <a:r>
              <a:rPr lang="en-US" altLang="en-US" sz="2400" b="1">
                <a:solidFill>
                  <a:srgbClr val="0000FF"/>
                </a:solidFill>
              </a:rPr>
              <a:t>    China rose is a natural indicator obtained from the petals of china rose flower. It is used as china rose solution. In acidic solution it turns dark pink (magenta) and in basic solution it turns green. </a:t>
            </a:r>
          </a:p>
          <a:p>
            <a:pPr algn="l" eaLnBrk="1" hangingPunct="1"/>
            <a:r>
              <a:rPr lang="en-US" altLang="en-US" sz="2800" b="1" u="sng">
                <a:solidFill>
                  <a:srgbClr val="FF3300"/>
                </a:solidFill>
                <a:latin typeface="Times New Roman" panose="02020603050405020304" pitchFamily="18" charset="0"/>
                <a:cs typeface="Times New Roman" panose="02020603050405020304" pitchFamily="18" charset="0"/>
              </a:rPr>
              <a:t>Effect of china rose solution on different solutions </a:t>
            </a:r>
            <a:r>
              <a:rPr lang="en-US" altLang="en-US" sz="2800" b="1">
                <a:solidFill>
                  <a:srgbClr val="FF3300"/>
                </a:solidFill>
              </a:rPr>
              <a:t>:-</a:t>
            </a:r>
          </a:p>
        </p:txBody>
      </p:sp>
      <p:graphicFrame>
        <p:nvGraphicFramePr>
          <p:cNvPr id="18502" name="Group 70">
            <a:extLst>
              <a:ext uri="{FF2B5EF4-FFF2-40B4-BE49-F238E27FC236}">
                <a16:creationId xmlns:a16="http://schemas.microsoft.com/office/drawing/2014/main" id="{6A9D9C38-05B8-C2DC-7B6C-B101980A55E0}"/>
              </a:ext>
            </a:extLst>
          </p:cNvPr>
          <p:cNvGraphicFramePr>
            <a:graphicFrameLocks noGrp="1"/>
          </p:cNvGraphicFramePr>
          <p:nvPr/>
        </p:nvGraphicFramePr>
        <p:xfrm>
          <a:off x="152400" y="2743200"/>
          <a:ext cx="8839200" cy="4022725"/>
        </p:xfrm>
        <a:graphic>
          <a:graphicData uri="http://schemas.openxmlformats.org/drawingml/2006/table">
            <a:tbl>
              <a:tblPr/>
              <a:tblGrid>
                <a:gridCol w="1049338">
                  <a:extLst>
                    <a:ext uri="{9D8B030D-6E8A-4147-A177-3AD203B41FA5}">
                      <a16:colId xmlns:a16="http://schemas.microsoft.com/office/drawing/2014/main" val="20000"/>
                    </a:ext>
                  </a:extLst>
                </a:gridCol>
                <a:gridCol w="3444875">
                  <a:extLst>
                    <a:ext uri="{9D8B030D-6E8A-4147-A177-3AD203B41FA5}">
                      <a16:colId xmlns:a16="http://schemas.microsoft.com/office/drawing/2014/main" val="20001"/>
                    </a:ext>
                  </a:extLst>
                </a:gridCol>
                <a:gridCol w="2471737">
                  <a:extLst>
                    <a:ext uri="{9D8B030D-6E8A-4147-A177-3AD203B41FA5}">
                      <a16:colId xmlns:a16="http://schemas.microsoft.com/office/drawing/2014/main" val="20002"/>
                    </a:ext>
                  </a:extLst>
                </a:gridCol>
                <a:gridCol w="1873250">
                  <a:extLst>
                    <a:ext uri="{9D8B030D-6E8A-4147-A177-3AD203B41FA5}">
                      <a16:colId xmlns:a16="http://schemas.microsoft.com/office/drawing/2014/main" val="20003"/>
                    </a:ext>
                  </a:extLst>
                </a:gridCol>
              </a:tblGrid>
              <a:tr h="8228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FF3300"/>
                          </a:solidFill>
                          <a:effectLst/>
                          <a:latin typeface="Arial" charset="0"/>
                        </a:rPr>
                        <a:t>Sl.No.</a:t>
                      </a:r>
                    </a:p>
                  </a:txBody>
                  <a:tcPr marT="45692" marB="456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FF3300"/>
                          </a:solidFill>
                          <a:effectLst/>
                          <a:latin typeface="Arial" charset="0"/>
                        </a:rPr>
                        <a:t>Test solution</a:t>
                      </a: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FF3300"/>
                          </a:solidFill>
                          <a:effectLst/>
                          <a:latin typeface="Arial" charset="0"/>
                        </a:rPr>
                        <a:t>Effect on china rose solution</a:t>
                      </a: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FF3300"/>
                          </a:solidFill>
                          <a:effectLst/>
                          <a:latin typeface="Arial" charset="0"/>
                        </a:rPr>
                        <a:t>Remarks</a:t>
                      </a:r>
                    </a:p>
                  </a:txBody>
                  <a:tcPr marT="45692" marB="456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12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1</a:t>
                      </a:r>
                    </a:p>
                  </a:txBody>
                  <a:tcPr marT="45692" marB="456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Shampoo</a:t>
                      </a: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a:ln>
                          <a:noFill/>
                        </a:ln>
                        <a:solidFill>
                          <a:srgbClr val="0000FF"/>
                        </a:solidFill>
                        <a:effectLst/>
                        <a:latin typeface="Arial" charset="0"/>
                      </a:endParaRP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a:ln>
                          <a:noFill/>
                        </a:ln>
                        <a:solidFill>
                          <a:schemeClr val="tx1"/>
                        </a:solidFill>
                        <a:effectLst/>
                        <a:latin typeface="Arial" charset="0"/>
                      </a:endParaRPr>
                    </a:p>
                  </a:txBody>
                  <a:tcPr marT="45692" marB="456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12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2</a:t>
                      </a:r>
                    </a:p>
                  </a:txBody>
                  <a:tcPr marT="45692" marB="456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Lemon juice</a:t>
                      </a: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a:ln>
                          <a:noFill/>
                        </a:ln>
                        <a:solidFill>
                          <a:srgbClr val="0000FF"/>
                        </a:solidFill>
                        <a:effectLst/>
                        <a:latin typeface="Arial" charset="0"/>
                      </a:endParaRP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a:ln>
                          <a:noFill/>
                        </a:ln>
                        <a:solidFill>
                          <a:schemeClr val="tx1"/>
                        </a:solidFill>
                        <a:effectLst/>
                        <a:latin typeface="Arial" charset="0"/>
                      </a:endParaRPr>
                    </a:p>
                  </a:txBody>
                  <a:tcPr marT="45692" marB="456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12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3</a:t>
                      </a:r>
                    </a:p>
                  </a:txBody>
                  <a:tcPr marT="45692" marB="456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Soda water</a:t>
                      </a: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a:ln>
                          <a:noFill/>
                        </a:ln>
                        <a:solidFill>
                          <a:srgbClr val="0000FF"/>
                        </a:solidFill>
                        <a:effectLst/>
                        <a:latin typeface="Arial" charset="0"/>
                      </a:endParaRP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a:ln>
                          <a:noFill/>
                        </a:ln>
                        <a:solidFill>
                          <a:schemeClr val="tx1"/>
                        </a:solidFill>
                        <a:effectLst/>
                        <a:latin typeface="Arial" charset="0"/>
                      </a:endParaRPr>
                    </a:p>
                  </a:txBody>
                  <a:tcPr marT="45692" marB="456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12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4</a:t>
                      </a:r>
                    </a:p>
                  </a:txBody>
                  <a:tcPr marT="45692" marB="456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Baking soda</a:t>
                      </a: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a:ln>
                          <a:noFill/>
                        </a:ln>
                        <a:solidFill>
                          <a:srgbClr val="0000FF"/>
                        </a:solidFill>
                        <a:effectLst/>
                        <a:latin typeface="Arial" charset="0"/>
                      </a:endParaRP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a:ln>
                          <a:noFill/>
                        </a:ln>
                        <a:solidFill>
                          <a:schemeClr val="tx1"/>
                        </a:solidFill>
                        <a:effectLst/>
                        <a:latin typeface="Arial" charset="0"/>
                      </a:endParaRPr>
                    </a:p>
                  </a:txBody>
                  <a:tcPr marT="45692" marB="456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712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5</a:t>
                      </a:r>
                    </a:p>
                  </a:txBody>
                  <a:tcPr marT="45692" marB="456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Vinegar</a:t>
                      </a: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a:ln>
                          <a:noFill/>
                        </a:ln>
                        <a:solidFill>
                          <a:srgbClr val="0000FF"/>
                        </a:solidFill>
                        <a:effectLst/>
                        <a:latin typeface="Arial" charset="0"/>
                      </a:endParaRP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a:ln>
                          <a:noFill/>
                        </a:ln>
                        <a:solidFill>
                          <a:schemeClr val="tx1"/>
                        </a:solidFill>
                        <a:effectLst/>
                        <a:latin typeface="Arial" charset="0"/>
                      </a:endParaRPr>
                    </a:p>
                  </a:txBody>
                  <a:tcPr marT="45692" marB="456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712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6</a:t>
                      </a:r>
                    </a:p>
                  </a:txBody>
                  <a:tcPr marT="45692" marB="456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Sugar solution</a:t>
                      </a: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a:ln>
                          <a:noFill/>
                        </a:ln>
                        <a:solidFill>
                          <a:srgbClr val="0000FF"/>
                        </a:solidFill>
                        <a:effectLst/>
                        <a:latin typeface="Arial" charset="0"/>
                      </a:endParaRP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a:ln>
                          <a:noFill/>
                        </a:ln>
                        <a:solidFill>
                          <a:schemeClr val="tx1"/>
                        </a:solidFill>
                        <a:effectLst/>
                        <a:latin typeface="Arial" charset="0"/>
                      </a:endParaRPr>
                    </a:p>
                  </a:txBody>
                  <a:tcPr marT="45692" marB="456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5712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7</a:t>
                      </a:r>
                    </a:p>
                  </a:txBody>
                  <a:tcPr marT="45692" marB="4569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rgbClr val="0000FF"/>
                          </a:solidFill>
                          <a:effectLst/>
                          <a:latin typeface="Arial" charset="0"/>
                        </a:rPr>
                        <a:t>Common salt solution</a:t>
                      </a: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a:ln>
                          <a:noFill/>
                        </a:ln>
                        <a:solidFill>
                          <a:srgbClr val="0000FF"/>
                        </a:solidFill>
                        <a:effectLst/>
                        <a:latin typeface="Arial" charset="0"/>
                      </a:endParaRPr>
                    </a:p>
                  </a:txBody>
                  <a:tcPr marT="45692" marB="456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a:ln>
                          <a:noFill/>
                        </a:ln>
                        <a:solidFill>
                          <a:schemeClr val="tx1"/>
                        </a:solidFill>
                        <a:effectLst/>
                        <a:latin typeface="Arial" charset="0"/>
                      </a:endParaRPr>
                    </a:p>
                  </a:txBody>
                  <a:tcPr marT="45692" marB="4569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265</TotalTime>
  <Words>1010</Words>
  <Application>Microsoft Office PowerPoint</Application>
  <PresentationFormat>On-screen Show (4:3)</PresentationFormat>
  <Paragraphs>223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Default Design</vt:lpstr>
      <vt:lpstr>CHAPTER - 5  ACIDS, BASES AND SALTS</vt:lpstr>
      <vt:lpstr>1) Tastes of some common edible substances :-</vt:lpstr>
      <vt:lpstr>2) Acids :-</vt:lpstr>
      <vt:lpstr>3) Bases :-</vt:lpstr>
      <vt:lpstr>4) Neutral substances :-</vt:lpstr>
      <vt:lpstr>6) Natural indicators :-</vt:lpstr>
      <vt:lpstr>Effect of litmus paper on different solutions :-</vt:lpstr>
      <vt:lpstr>b) Turmeric as indicator :-</vt:lpstr>
      <vt:lpstr>c) China rose as indicator :-</vt:lpstr>
      <vt:lpstr>d) Effect of acids and bases on natural indicators :-</vt:lpstr>
      <vt:lpstr>7) Neutralisation :-</vt:lpstr>
      <vt:lpstr>8) Salts :-</vt:lpstr>
      <vt:lpstr>8) Neutralisation in everyday life :-</vt:lpstr>
    </vt:vector>
  </TitlesOfParts>
  <Company>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 5  ACIDS, BASES AND SALTS</dc:title>
  <dc:creator>P. K. Singh</dc:creator>
  <cp:lastModifiedBy>Chishant Nimesh</cp:lastModifiedBy>
  <cp:revision>29</cp:revision>
  <dcterms:created xsi:type="dcterms:W3CDTF">2009-08-09T02:51:29Z</dcterms:created>
  <dcterms:modified xsi:type="dcterms:W3CDTF">2023-08-03T10:08:13Z</dcterms:modified>
</cp:coreProperties>
</file>